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9"/>
  </p:handoutMasterIdLst>
  <p:sldIdLst>
    <p:sldId id="287" r:id="rId3"/>
    <p:sldId id="295" r:id="rId5"/>
    <p:sldId id="296" r:id="rId6"/>
    <p:sldId id="297" r:id="rId7"/>
    <p:sldId id="318" r:id="rId8"/>
    <p:sldId id="298" r:id="rId9"/>
    <p:sldId id="299" r:id="rId10"/>
    <p:sldId id="300" r:id="rId11"/>
    <p:sldId id="301" r:id="rId12"/>
    <p:sldId id="302" r:id="rId13"/>
    <p:sldId id="303" r:id="rId14"/>
    <p:sldId id="306" r:id="rId15"/>
    <p:sldId id="304" r:id="rId16"/>
    <p:sldId id="305" r:id="rId17"/>
    <p:sldId id="307" r:id="rId18"/>
    <p:sldId id="308" r:id="rId19"/>
    <p:sldId id="330" r:id="rId20"/>
    <p:sldId id="331" r:id="rId21"/>
    <p:sldId id="332" r:id="rId22"/>
    <p:sldId id="312" r:id="rId23"/>
    <p:sldId id="333" r:id="rId24"/>
    <p:sldId id="319" r:id="rId25"/>
    <p:sldId id="320" r:id="rId26"/>
    <p:sldId id="321" r:id="rId27"/>
    <p:sldId id="322" r:id="rId28"/>
    <p:sldId id="323" r:id="rId29"/>
    <p:sldId id="324" r:id="rId30"/>
    <p:sldId id="325" r:id="rId31"/>
    <p:sldId id="347" r:id="rId32"/>
    <p:sldId id="348" r:id="rId33"/>
    <p:sldId id="326" r:id="rId34"/>
    <p:sldId id="327" r:id="rId35"/>
    <p:sldId id="349" r:id="rId36"/>
    <p:sldId id="317" r:id="rId37"/>
    <p:sldId id="294" r:id="rId38"/>
  </p:sldIdLst>
  <p:sldSz cx="18288000" cy="10287000"/>
  <p:notesSz cx="6858000" cy="9144000"/>
  <p:embeddedFontLst>
    <p:embeddedFont>
      <p:font typeface="Calibri" panose="020F0502020204030204" pitchFamily="34" charset="0"/>
      <p:regular r:id="rId43"/>
    </p:embeddedFont>
    <p:embeddedFont>
      <p:font typeface="Calibri" panose="020F0502020204030204"/>
      <p:regular r:id="rId44"/>
      <p:bold r:id="rId45"/>
      <p:italic r:id="rId46"/>
      <p:boldItalic r:id="rId47"/>
    </p:embeddedFont>
    <p:embeddedFont>
      <p:font typeface="Calibri Light" panose="020F0302020204030204" charset="0"/>
      <p:regular r:id="rId48"/>
      <p: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p:scale>
          <a:sx n="25" d="100"/>
          <a:sy n="25" d="100"/>
        </p:scale>
        <p:origin x="437" y="106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08A33-489F-4846-9077-319C0A02E436}"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26A93F8-6224-4FA0-ADB6-4DBA96452CE8}"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4A74F9E-5AC4-4649-8CAA-BD6DBF1C266C}"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7787783-9882-4674-B66A-D829C1543628}"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BC9E850-C1B1-40A9-B8A9-982ADDAF04A8}"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4325FE8-8DE7-4E36-9CE9-FECA71E5DDB4}" type="datetime4">
              <a:rPr lang="en-US" smtClean="0"/>
            </a:fld>
            <a:endParaRPr lang="en-US"/>
          </a:p>
        </p:txBody>
      </p:sp>
      <p:sp>
        <p:nvSpPr>
          <p:cNvPr id="6" name="Footer Placeholder 5"/>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4022DD5B-96F6-4532-87A8-0D89CE5BE68B}" type="datetime4">
              <a:rPr lang="en-US" smtClean="0"/>
            </a:fld>
            <a:endParaRPr lang="en-US"/>
          </a:p>
        </p:txBody>
      </p:sp>
      <p:sp>
        <p:nvSpPr>
          <p:cNvPr id="11" name="Footer Placeholder 10"/>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986CA-0FF8-42CB-9B74-DE5FAC9AC694}" type="datetime4">
              <a:rPr lang="en-US" smtClean="0"/>
            </a:fld>
            <a:endParaRPr lang="en-US"/>
          </a:p>
        </p:txBody>
      </p:sp>
      <p:sp>
        <p:nvSpPr>
          <p:cNvPr id="4" name="Footer Placeholder 3"/>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DA4A225-09EB-4D3F-8A0A-5AC0F25B728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B328A9E4-79A7-4D59-8BEF-F4E7EAC64697}"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a:t>DEPARTMENT OF ARTIFICIAL INTELLIGENCE &amp; DATA SCIENCE /                                                                                                             CHILI LEAF DISEASE PREDICTION USING DEEP LEARNING</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D14BE4-12A9-4259-84D4-FA7D3313D6AB}" type="datetime4">
              <a:rPr lang="en-US" smtClean="0"/>
            </a:fld>
            <a:endParaRPr lang="en-US"/>
          </a:p>
        </p:txBody>
      </p:sp>
      <p:sp>
        <p:nvSpPr>
          <p:cNvPr id="6" name="Footer Placeholder 5"/>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2E06AF3-FA94-403D-9D04-3F46334E1E3A}"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a:t>DEPARTMENT OF ARTIFICIAL INTELLIGENCE &amp; DATA SCIENCE /                                                                                                             CHILI LEAF DISEASE PREDICTION USING DEEP LEARNING</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academia.edu/70393766/Disease_Identification_in_Chilli_Leaves_using_Machine_Learning_Techniques" TargetMode="External"/><Relationship Id="rId4" Type="http://schemas.openxmlformats.org/officeDocument/2006/relationships/hyperlink" Target="https://www.researchgate.net/publication/261395340_Feasibility_Study_on_Plant_Chili_Disease_Detection_Using_Image_Processing_Techniques" TargetMode="External"/><Relationship Id="rId3" Type="http://schemas.openxmlformats.org/officeDocument/2006/relationships/hyperlink" Target="https://www.frontiersin.org/articles/10.3389/frobt.2021.650134/full" TargetMode="External"/><Relationship Id="rId2" Type="http://schemas.openxmlformats.org/officeDocument/2006/relationships/hyperlink" Target="https://www.ijraset.com/best-journal/chili-leaf-disease-prediction-using-cnn" TargetMode="External"/><Relationship Id="rId1" Type="http://schemas.openxmlformats.org/officeDocument/2006/relationships/hyperlink" Target="https://youtu.be/dGtDTjYs3xc?si=H1rwqQere9cEeWei"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frontiersin.org/articles/10.3389/fpls.2016.01419/pdf" TargetMode="External"/><Relationship Id="rId4" Type="http://schemas.openxmlformats.org/officeDocument/2006/relationships/hyperlink" Target="http://www.ncbi.nlm.nih.gov/pubmed/27713752" TargetMode="External"/><Relationship Id="rId3" Type="http://schemas.openxmlformats.org/officeDocument/2006/relationships/hyperlink" Target="https://doi.org/10.3389/fpls.2016.01419" TargetMode="External"/><Relationship Id="rId2" Type="http://schemas.openxmlformats.org/officeDocument/2006/relationships/hyperlink" Target="https://scholar.google.com/scholar_lookup?title=Using+deep+learning+for+image-based+plant+disease+detection&amp;author=Mohanty,+S.P.&amp;author=Hughes,+D.P.&amp;author=Salath%C3%A9,+M.&amp;publication_year=2016&amp;journal=Front.+Plant+Sci.&amp;volume=7&amp;pages=1419&amp;doi=10.3389/fpls.2016.01419&amp;pmid=27713752" TargetMode="External"/><Relationship Id="rId1" Type="http://schemas.openxmlformats.org/officeDocument/2006/relationships/hyperlink" Target="https://scholar.google.com/scholar_lookup?title=A+deep+learning-based+approach+for+banana+leaf+diseases+classification&amp;conference=Proceedings+of+the+Datenbanksysteme+f%C3%BCr+Business,+Technologie+und+Web+(BTW+2017)%E2%80%94Workshopband&amp;author=Amara,+J.&amp;author=Bouaziz,+B.&amp;author=Algergawy,+A.&amp;publication_year=2017"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1"/>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049270"/>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ARTIFICIAL INTELLIGENCE AND DATA SCIENCE</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10214AD602 </a:t>
            </a:r>
            <a:r>
              <a:rPr lang="en-IN" sz="2000" b="1" spc="-5" dirty="0">
                <a:latin typeface="Times New Roman" panose="02020603050405020304" pitchFamily="18" charset="0"/>
                <a:cs typeface="Times New Roman" panose="02020603050405020304" pitchFamily="18" charset="0"/>
              </a:rPr>
              <a:t>MINOR PROJECT -II</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WINTER SEMESTER(2023-2024)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GB" altLang="en-IN" sz="2000" b="1" dirty="0">
                <a:latin typeface="Times New Roman" panose="02020603050405020304" pitchFamily="18" charset="0"/>
                <a:cs typeface="Times New Roman" panose="02020603050405020304" pitchFamily="18" charset="0"/>
              </a:rPr>
              <a:t>SEMESTER END PROJECT VIVA VOICE EXAMINATIONS</a:t>
            </a:r>
            <a:endParaRPr lang="en-IN" sz="2000" b="1" dirty="0">
              <a:latin typeface="Times New Roman" panose="02020603050405020304" pitchFamily="18" charset="0"/>
              <a:cs typeface="Times New Roman" panose="02020603050405020304" pitchFamily="18" charset="0"/>
            </a:endParaRPr>
          </a:p>
          <a:p>
            <a:pPr marL="758190" algn="ctr"/>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lgn="ctr"/>
            <a:endParaRPr lang="en-IN" sz="2000" b="1" dirty="0">
              <a:latin typeface="Times New Roman" panose="02020603050405020304" pitchFamily="18" charset="0"/>
              <a:cs typeface="Times New Roman" panose="02020603050405020304" pitchFamily="18" charset="0"/>
            </a:endParaRPr>
          </a:p>
          <a:p>
            <a:pPr marL="758190" algn="ctr"/>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CHILI LEAF DISEASE PREDICTION USING DEEP LEARNING</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015663"/>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1.ANNAPUREDDY MANASA (VTU21099)(21UEAD0002)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2.PUNURI VIDHYULLATHA(VTU19419)(21UEAD0050)</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3.DEVAKI VENKATA SAI PAVAN KUMAR(VTU20590)(21UEAD0014)</a:t>
            </a:r>
            <a:endParaRPr lang="en-IN" sz="2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endParaRPr lang="en-IN" sz="20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endParaRPr lang="en-IN" sz="20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a:t>MR. M. DHARMA TEJA ,M.TECH</a:t>
            </a:r>
            <a:endParaRPr lang="en-IN" sz="20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4" name="Footer Placeholder 3"/>
          <p:cNvSpPr>
            <a:spLocks noGrp="1"/>
          </p:cNvSpPr>
          <p:nvPr>
            <p:ph type="ftr" sz="quarter" idx="11"/>
          </p:nvPr>
        </p:nvSpPr>
        <p:spPr/>
        <p:txBody>
          <a:bodyPr/>
          <a:lstStyle/>
          <a:p>
            <a:r>
              <a:rPr lang="en-US" dirty="0"/>
              <a:t>DEPARTMENT OF ARTIFICIAL INTELLIGENCE &amp; DATA SCIENCE /                                                                                                             CHILI LEAF DISEASE PREDICTION USING DEEP LEARNING</a:t>
            </a:r>
            <a:endParaRPr lang="en-IN" dirty="0"/>
          </a:p>
        </p:txBody>
      </p:sp>
      <p:sp>
        <p:nvSpPr>
          <p:cNvPr id="5" name="Date Placeholder 4"/>
          <p:cNvSpPr>
            <a:spLocks noGrp="1"/>
          </p:cNvSpPr>
          <p:nvPr>
            <p:ph type="dt" sz="half" idx="10"/>
          </p:nvPr>
        </p:nvSpPr>
        <p:spPr/>
        <p:txBody>
          <a:bodyPr/>
          <a:lstStyle/>
          <a:p>
            <a:fld id="{AF2A2CBE-01AF-441D-9555-385944701B3A}" type="datetime4">
              <a:rPr lang="en-US" smtClean="0"/>
            </a:fld>
            <a:endParaRPr lang="en-US"/>
          </a:p>
        </p:txBody>
      </p:sp>
      <p:pic>
        <p:nvPicPr>
          <p:cNvPr id="13" name="Picture 2" descr="C:\Users\Sharad\Desktop\Logo-Final-A veltech.png"/>
          <p:cNvPicPr>
            <a:picLocks noChangeAspect="1" noChangeArrowheads="1"/>
          </p:cNvPicPr>
          <p:nvPr/>
        </p:nvPicPr>
        <p:blipFill>
          <a:blip r:embed="rId2"/>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5F17F-ECAF-4C2E-B870-DD0850C25F93}"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801060" y="698561"/>
            <a:ext cx="16988176" cy="7386638"/>
          </a:xfrm>
          <a:prstGeom prst="rect">
            <a:avLst/>
          </a:prstGeom>
        </p:spPr>
        <p:txBody>
          <a:bodyPr wrap="square" lIns="91440" tIns="45720" rIns="91440" bIns="45720" anchor="t">
            <a:spAutoFit/>
          </a:bodyPr>
          <a:lstStyle/>
          <a:p>
            <a:pPr algn="ctr"/>
            <a:r>
              <a:rPr lang="en-US" sz="3600" b="1" dirty="0">
                <a:latin typeface="Times New Roman" panose="02020603050405020304"/>
                <a:cs typeface="Times New Roman" panose="02020603050405020304"/>
              </a:rPr>
              <a:t>                </a:t>
            </a:r>
            <a:r>
              <a:rPr lang="en-US" sz="3200" b="1">
                <a:latin typeface="Times New Roman" panose="02020603050405020304"/>
                <a:cs typeface="Times New Roman" panose="02020603050405020304"/>
              </a:rPr>
              <a:t>MODULE 1: </a:t>
            </a:r>
            <a:r>
              <a:rPr lang="en-US" sz="3200">
                <a:latin typeface="Times New Roman" panose="02020603050405020304"/>
                <a:cs typeface="Times New Roman" panose="02020603050405020304"/>
              </a:rPr>
              <a:t>Dataset Collection</a:t>
            </a:r>
            <a:endParaRPr lang="en-US" sz="320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a:latin typeface="Times New Roman" panose="02020603050405020304"/>
                <a:cs typeface="Times New Roman" panose="02020603050405020304"/>
              </a:rPr>
              <a:t>Collection of data:</a:t>
            </a:r>
            <a:endParaRPr lang="en-US" sz="2400">
              <a:latin typeface="Times New Roman" panose="02020603050405020304" pitchFamily="18" charset="0"/>
              <a:cs typeface="Times New Roman" panose="02020603050405020304" pitchFamily="18" charset="0"/>
            </a:endParaRPr>
          </a:p>
          <a:p>
            <a:r>
              <a:rPr lang="en-US" sz="2400" dirty="0">
                <a:solidFill>
                  <a:srgbClr val="444444"/>
                </a:solidFill>
                <a:latin typeface="Times New Roman" panose="02020603050405020304"/>
                <a:cs typeface="Times New Roman" panose="02020603050405020304"/>
              </a:rPr>
              <a:t>The dataset used in this study consists of chili leaf images collected from different regions. The dataset contains images of healthy chili leaves, as well as leaves affected by various diseases, including bacterial leaf spot, leaf Curl, white leaf </a:t>
            </a:r>
            <a:r>
              <a:rPr lang="en-US" sz="2400" dirty="0" err="1">
                <a:solidFill>
                  <a:srgbClr val="444444"/>
                </a:solidFill>
                <a:latin typeface="Times New Roman" panose="02020603050405020304"/>
                <a:cs typeface="Times New Roman" panose="02020603050405020304"/>
              </a:rPr>
              <a:t>etc</a:t>
            </a:r>
            <a:r>
              <a:rPr lang="en-US" sz="2400" dirty="0">
                <a:solidFill>
                  <a:srgbClr val="444444"/>
                </a:solidFill>
                <a:latin typeface="Times New Roman" panose="02020603050405020304"/>
                <a:cs typeface="Times New Roman" panose="02020603050405020304"/>
              </a:rPr>
              <a:t> . The dataset was collected by the different online sources like Kaggle and GitHub, etc.</a:t>
            </a:r>
            <a:endParaRPr lang="en-US" sz="2400" dirty="0">
              <a:solidFill>
                <a:srgbClr val="444444"/>
              </a:solidFill>
              <a:latin typeface="Times New Roman" panose="02020603050405020304"/>
              <a:cs typeface="Times New Roman" panose="02020603050405020304"/>
            </a:endParaRPr>
          </a:p>
          <a:p>
            <a:endParaRPr lang="en-US" dirty="0">
              <a:latin typeface="Times New Roman" panose="02020603050405020304"/>
              <a:cs typeface="Times New Roman" panose="02020603050405020304"/>
            </a:endParaRPr>
          </a:p>
          <a:p>
            <a:endParaRPr lang="en-US" dirty="0">
              <a:latin typeface="Times New Roman" panose="02020603050405020304"/>
              <a:cs typeface="Times New Roman" panose="02020603050405020304"/>
            </a:endParaRPr>
          </a:p>
          <a:p>
            <a:endParaRPr lang="en-US" dirty="0">
              <a:latin typeface="Times New Roman" panose="02020603050405020304"/>
              <a:cs typeface="Times New Roman" panose="02020603050405020304"/>
            </a:endParaRPr>
          </a:p>
          <a:p>
            <a:endParaRPr lang="en-US" dirty="0">
              <a:latin typeface="Times New Roman" panose="02020603050405020304"/>
              <a:cs typeface="Times New Roman" panose="02020603050405020304"/>
            </a:endParaRPr>
          </a:p>
          <a:p>
            <a:endParaRPr lang="en-US" dirty="0">
              <a:latin typeface="Times New Roman" panose="02020603050405020304"/>
              <a:cs typeface="Times New Roman" panose="02020603050405020304"/>
            </a:endParaRPr>
          </a:p>
          <a:p>
            <a:endParaRPr lang="en-US" sz="36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12001720" y="6974670"/>
            <a:ext cx="184731" cy="369332"/>
          </a:xfrm>
          <a:prstGeom prst="rect">
            <a:avLst/>
          </a:prstGeom>
        </p:spPr>
        <p:txBody>
          <a:bodyPr wrap="none" lIns="91440" tIns="45720" rIns="91440" bIns="45720" anchor="t">
            <a:spAutoFit/>
          </a:bodyPr>
          <a:lstStyle/>
          <a:p>
            <a:endParaRPr lang="en-IN" b="1" dirty="0">
              <a:latin typeface="Times New Roman" panose="02020603050405020304"/>
              <a:cs typeface="Times New Roman" panose="02020603050405020304"/>
            </a:endParaRPr>
          </a:p>
        </p:txBody>
      </p:sp>
      <p:pic>
        <p:nvPicPr>
          <p:cNvPr id="5" name="Picture 4" descr="A screenshot of a computer&#10;&#10;Description automatically generated"/>
          <p:cNvPicPr>
            <a:picLocks noChangeAspect="1"/>
          </p:cNvPicPr>
          <p:nvPr/>
        </p:nvPicPr>
        <p:blipFill>
          <a:blip r:embed="rId1"/>
          <a:stretch>
            <a:fillRect/>
          </a:stretch>
        </p:blipFill>
        <p:spPr>
          <a:xfrm>
            <a:off x="4578444" y="4140573"/>
            <a:ext cx="7820025" cy="4191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D855F-2F65-47FE-9C67-D8CBE981FEF9}"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1136" y="656998"/>
            <a:ext cx="16631681" cy="6124754"/>
          </a:xfrm>
          <a:prstGeom prst="rect">
            <a:avLst/>
          </a:prstGeom>
        </p:spPr>
        <p:txBody>
          <a:bodyPr wrap="square" lIns="91440" tIns="45720" rIns="91440" bIns="45720" anchor="t">
            <a:spAutoFit/>
          </a:bodyPr>
          <a:lstStyle/>
          <a:p>
            <a:r>
              <a:rPr lang="en-IN" sz="2800" b="1" dirty="0">
                <a:latin typeface="Calibri" panose="020F0502020204030204"/>
                <a:cs typeface="Calibri" panose="020F0502020204030204"/>
              </a:rPr>
              <a:t>                                                        </a:t>
            </a:r>
            <a:endParaRPr lang="en-US" sz="2800" dirty="0">
              <a:latin typeface="Calibri" panose="020F0502020204030204"/>
              <a:cs typeface="Calibri" panose="020F0502020204030204"/>
            </a:endParaRPr>
          </a:p>
          <a:p>
            <a:r>
              <a:rPr lang="en-IN" sz="2800" b="1" dirty="0">
                <a:latin typeface="Calibri" panose="020F0502020204030204"/>
                <a:cs typeface="Calibri" panose="020F0502020204030204"/>
              </a:rPr>
              <a:t>                                                          Module 2- </a:t>
            </a:r>
            <a:r>
              <a:rPr lang="en-IN" sz="2800" b="1" dirty="0">
                <a:latin typeface="Times New Roman" panose="02020603050405020304"/>
                <a:cs typeface="Times New Roman" panose="02020603050405020304"/>
              </a:rPr>
              <a:t>Image Pre-processing</a:t>
            </a:r>
            <a:endParaRPr lang="en-US" sz="2800" dirty="0">
              <a:latin typeface="Times New Roman" panose="02020603050405020304"/>
              <a:cs typeface="Times New Roman" panose="02020603050405020304"/>
            </a:endParaRPr>
          </a:p>
          <a:p>
            <a:endParaRPr lang="en-IN" dirty="0">
              <a:latin typeface="Calibri" panose="020F0502020204030204"/>
              <a:cs typeface="Calibri" panose="020F0502020204030204"/>
            </a:endParaRPr>
          </a:p>
          <a:p>
            <a:endParaRPr lang="en-IN" dirty="0">
              <a:latin typeface="Calibri" panose="020F0502020204030204"/>
              <a:cs typeface="Calibri" panose="020F0502020204030204"/>
            </a:endParaRPr>
          </a:p>
          <a:p>
            <a:endParaRPr lang="en-IN" dirty="0">
              <a:latin typeface="Calibri" panose="020F0502020204030204"/>
              <a:cs typeface="Calibri" panose="020F0502020204030204"/>
            </a:endParaRPr>
          </a:p>
          <a:p>
            <a:r>
              <a:rPr lang="en-US" sz="2400" dirty="0">
                <a:solidFill>
                  <a:srgbClr val="444444"/>
                </a:solidFill>
                <a:latin typeface="Times New Roman" panose="02020603050405020304"/>
                <a:cs typeface="Times New Roman" panose="02020603050405020304"/>
              </a:rPr>
              <a:t>          Image pre-processing plays a crucial role in the successful application of Convolutional Neural Networks (CNNs) for chili leaf disease prediction. It involves a series of operations performed on the input images to enhance their quality, reduce noise, and extract relevant features. Here is an overview of the common image pre-processing steps for chili leaf disease prediction using CNN:</a:t>
            </a:r>
            <a:endParaRPr lang="en-US" sz="2400" dirty="0">
              <a:latin typeface="Times New Roman" panose="02020603050405020304"/>
              <a:cs typeface="Times New Roman" panose="02020603050405020304"/>
            </a:endParaRPr>
          </a:p>
          <a:p>
            <a:r>
              <a:rPr lang="en-US" sz="2400" dirty="0">
                <a:solidFill>
                  <a:srgbClr val="444444"/>
                </a:solidFill>
                <a:latin typeface="Times New Roman" panose="02020603050405020304"/>
                <a:cs typeface="Times New Roman" panose="02020603050405020304"/>
              </a:rPr>
              <a:t>           1. </a:t>
            </a:r>
            <a:r>
              <a:rPr lang="en-US" sz="2400" i="1" dirty="0">
                <a:solidFill>
                  <a:srgbClr val="333333"/>
                </a:solidFill>
                <a:latin typeface="Times New Roman" panose="02020603050405020304"/>
                <a:cs typeface="Times New Roman" panose="02020603050405020304"/>
              </a:rPr>
              <a:t>Image Acquisition</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2. Image Resizing</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3. Grayscale Conversion</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4. Image Enhancement</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5. Noise Reduction</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6. Normalization</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7. Data Augmentation</a:t>
            </a:r>
            <a:endParaRPr lang="en-US" sz="2400" dirty="0">
              <a:latin typeface="Times New Roman" panose="02020603050405020304"/>
              <a:cs typeface="Times New Roman" panose="02020603050405020304"/>
            </a:endParaRPr>
          </a:p>
          <a:p>
            <a:r>
              <a:rPr lang="en-US" sz="2400" i="1" dirty="0">
                <a:solidFill>
                  <a:srgbClr val="333333"/>
                </a:solidFill>
                <a:latin typeface="Times New Roman" panose="02020603050405020304"/>
                <a:cs typeface="Times New Roman" panose="02020603050405020304"/>
              </a:rPr>
              <a:t>           8. Feature Extraction</a:t>
            </a:r>
            <a:endParaRPr lang="en-IN" dirty="0"/>
          </a:p>
          <a:p>
            <a:endParaRPr lang="en-IN" dirty="0"/>
          </a:p>
        </p:txBody>
      </p:sp>
      <p:sp>
        <p:nvSpPr>
          <p:cNvPr id="8" name="Rectangle 7"/>
          <p:cNvSpPr/>
          <p:nvPr/>
        </p:nvSpPr>
        <p:spPr>
          <a:xfrm>
            <a:off x="1549688" y="7909853"/>
            <a:ext cx="184731" cy="369332"/>
          </a:xfrm>
          <a:prstGeom prst="rect">
            <a:avLst/>
          </a:prstGeom>
        </p:spPr>
        <p:txBody>
          <a:bodyPr wrap="none" lIns="91440" tIns="45720" rIns="91440" bIns="45720" anchor="t">
            <a:spAutoFit/>
          </a:bodyPr>
          <a:lstStyle/>
          <a:p>
            <a:endParaRPr lang="en-IN" b="1" dirty="0">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1FC33-643D-46CA-A222-D89F7ED9510D}"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789709" y="457200"/>
            <a:ext cx="16895618" cy="954107"/>
          </a:xfrm>
          <a:prstGeom prst="rect">
            <a:avLst/>
          </a:prstGeom>
          <a:noFill/>
        </p:spPr>
        <p:txBody>
          <a:bodyPr wrap="square" lIns="91440" tIns="45720" rIns="91440" bIns="45720" rtlCol="0" anchor="t">
            <a:spAutoFit/>
          </a:bodyPr>
          <a:lstStyle/>
          <a:p>
            <a:r>
              <a:rPr lang="en-US" sz="2800" b="1" dirty="0">
                <a:latin typeface="Times New Roman" panose="02020603050405020304"/>
                <a:cs typeface="Times New Roman" panose="02020603050405020304"/>
              </a:rPr>
              <a:t>                                                   Module 3: Image Segmentation</a:t>
            </a:r>
            <a:endParaRPr lang="en-IN" sz="2800" dirty="0">
              <a:latin typeface="Times New Roman" panose="02020603050405020304" pitchFamily="18" charset="0"/>
              <a:cs typeface="Times New Roman" panose="02020603050405020304" pitchFamily="18" charset="0"/>
            </a:endParaRPr>
          </a:p>
          <a:p>
            <a:endParaRPr lang="en-IN" sz="2800" b="1" dirty="0">
              <a:cs typeface="Calibri" panose="020F0502020204030204"/>
            </a:endParaRPr>
          </a:p>
        </p:txBody>
      </p:sp>
      <p:sp>
        <p:nvSpPr>
          <p:cNvPr id="6" name="TextBox 5"/>
          <p:cNvSpPr txBox="1"/>
          <p:nvPr/>
        </p:nvSpPr>
        <p:spPr>
          <a:xfrm>
            <a:off x="949698" y="2773456"/>
            <a:ext cx="1606923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en-US" sz="2400" dirty="0">
                <a:solidFill>
                  <a:srgbClr val="444444"/>
                </a:solidFill>
                <a:latin typeface="Times New Roman" panose="02020603050405020304"/>
                <a:cs typeface="Times New Roman" panose="02020603050405020304"/>
              </a:rPr>
              <a:t>A picture is segmented by breaking it up into several sections or segments, each of which corresponds to a different item or area of the image. The ability to identify and isolate particular plant components that are pertinent to the disease can be valuable for a variety of purposes, including disease detection. In this instance, we employ k-means clustering for picture segmentation.</a:t>
            </a:r>
            <a:endParaRPr lang="en-US" sz="2400">
              <a:latin typeface="Times New Roman" panose="02020603050405020304"/>
              <a:cs typeface="Times New Roman" panose="02020603050405020304"/>
            </a:endParaRPr>
          </a:p>
          <a:p>
            <a:pPr marL="285750" indent="-285750" algn="just">
              <a:buFont typeface="Arial,Sans-Serif"/>
              <a:buChar char="•"/>
            </a:pPr>
            <a:r>
              <a:rPr lang="en-US" sz="2400" i="1" dirty="0">
                <a:solidFill>
                  <a:srgbClr val="333333"/>
                </a:solidFill>
                <a:latin typeface="Times New Roman" panose="02020603050405020304"/>
                <a:cs typeface="Times New Roman" panose="02020603050405020304"/>
              </a:rPr>
              <a:t>K-means Clustering: </a:t>
            </a:r>
            <a:r>
              <a:rPr lang="en-US" sz="2400" dirty="0">
                <a:solidFill>
                  <a:srgbClr val="333333"/>
                </a:solidFill>
                <a:latin typeface="Times New Roman" panose="02020603050405020304"/>
                <a:cs typeface="Times New Roman" panose="02020603050405020304"/>
              </a:rPr>
              <a:t>Initializing a certain number of cluster </a:t>
            </a:r>
            <a:r>
              <a:rPr lang="en-US" sz="2400" dirty="0" err="1">
                <a:solidFill>
                  <a:srgbClr val="333333"/>
                </a:solidFill>
                <a:latin typeface="Times New Roman" panose="02020603050405020304"/>
                <a:cs typeface="Times New Roman" panose="02020603050405020304"/>
              </a:rPr>
              <a:t>centre’s</a:t>
            </a:r>
            <a:r>
              <a:rPr lang="en-US" sz="2400" dirty="0">
                <a:solidFill>
                  <a:srgbClr val="333333"/>
                </a:solidFill>
                <a:latin typeface="Times New Roman" panose="02020603050405020304"/>
                <a:cs typeface="Times New Roman" panose="02020603050405020304"/>
              </a:rPr>
              <a:t>—representative locations within the dataset—is the first step in the k-means algorithm's operation. These cluster </a:t>
            </a:r>
            <a:r>
              <a:rPr lang="en-US" sz="2400" dirty="0" err="1">
                <a:solidFill>
                  <a:srgbClr val="333333"/>
                </a:solidFill>
                <a:latin typeface="Times New Roman" panose="02020603050405020304"/>
                <a:cs typeface="Times New Roman" panose="02020603050405020304"/>
              </a:rPr>
              <a:t>centres</a:t>
            </a:r>
            <a:r>
              <a:rPr lang="en-US" sz="2400" dirty="0">
                <a:solidFill>
                  <a:srgbClr val="333333"/>
                </a:solidFill>
                <a:latin typeface="Times New Roman" panose="02020603050405020304"/>
                <a:cs typeface="Times New Roman" panose="02020603050405020304"/>
              </a:rPr>
              <a:t> would line up with the beginning positions of the segments inside the picture in the case of image segmentation.</a:t>
            </a:r>
            <a:endParaRPr lang="en-US" sz="2400" dirty="0">
              <a:latin typeface="Times New Roman" panose="02020603050405020304"/>
              <a:cs typeface="Times New Roman" panose="02020603050405020304"/>
            </a:endParaRPr>
          </a:p>
          <a:p>
            <a:r>
              <a:rPr lang="en-US" sz="2400" dirty="0">
                <a:solidFill>
                  <a:srgbClr val="444444"/>
                </a:solidFill>
                <a:latin typeface="Times New Roman" panose="02020603050405020304"/>
                <a:cs typeface="Times New Roman" panose="02020603050405020304"/>
              </a:rPr>
              <a:t>     Using a similarity metric like </a:t>
            </a:r>
            <a:r>
              <a:rPr lang="en-US" sz="2400" dirty="0" err="1">
                <a:solidFill>
                  <a:srgbClr val="444444"/>
                </a:solidFill>
                <a:latin typeface="Times New Roman" panose="02020603050405020304"/>
                <a:cs typeface="Times New Roman" panose="02020603050405020304"/>
              </a:rPr>
              <a:t>colour</a:t>
            </a:r>
            <a:r>
              <a:rPr lang="en-US" sz="2400" dirty="0">
                <a:solidFill>
                  <a:srgbClr val="444444"/>
                </a:solidFill>
                <a:latin typeface="Times New Roman" panose="02020603050405020304"/>
                <a:cs typeface="Times New Roman" panose="02020603050405020304"/>
              </a:rPr>
              <a:t> or intensity, the computer then iteratively allocates each pixel in the picture to the closest cluster </a:t>
            </a:r>
            <a:r>
              <a:rPr lang="en-US" sz="2400" dirty="0" err="1">
                <a:solidFill>
                  <a:srgbClr val="444444"/>
                </a:solidFill>
                <a:latin typeface="Times New Roman" panose="02020603050405020304"/>
                <a:cs typeface="Times New Roman" panose="02020603050405020304"/>
              </a:rPr>
              <a:t>centre</a:t>
            </a:r>
            <a:r>
              <a:rPr lang="en-US" sz="2400" dirty="0">
                <a:solidFill>
                  <a:srgbClr val="444444"/>
                </a:solidFill>
                <a:latin typeface="Times New Roman" panose="02020603050405020304"/>
                <a:cs typeface="Times New Roman" panose="02020603050405020304"/>
              </a:rPr>
              <a:t>. The cluster </a:t>
            </a:r>
            <a:r>
              <a:rPr lang="en-US" sz="2400" dirty="0" err="1">
                <a:solidFill>
                  <a:srgbClr val="444444"/>
                </a:solidFill>
                <a:latin typeface="Times New Roman" panose="02020603050405020304"/>
                <a:cs typeface="Times New Roman" panose="02020603050405020304"/>
              </a:rPr>
              <a:t>centres</a:t>
            </a:r>
            <a:r>
              <a:rPr lang="en-US" sz="2400" dirty="0">
                <a:solidFill>
                  <a:srgbClr val="444444"/>
                </a:solidFill>
                <a:latin typeface="Times New Roman" panose="02020603050405020304"/>
                <a:cs typeface="Times New Roman" panose="02020603050405020304"/>
              </a:rPr>
              <a:t> are updated with the new mean values of the pixels in the cluster after all of the pixels have been allocated. This procedure is continued until the clusters converge and no more updates are needed. K-means clustering for picture segmentation has the benefit of being both easily understandable and computationally effective. Due to the ease with which the number of clusters may be defined and altered, it is also quite versatile. The k-means method is also capable of handling big datasets and high-dimensional data, which makes it suitable for picture segmentation.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8E5BC-B40F-4526-B010-1F6B8AB27B3F}"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13822" y="725150"/>
            <a:ext cx="9923834" cy="1077218"/>
          </a:xfrm>
          <a:prstGeom prst="rect">
            <a:avLst/>
          </a:prstGeom>
        </p:spPr>
        <p:txBody>
          <a:bodyPr wrap="square" lIns="91440" tIns="45720" rIns="91440" bIns="45720" anchor="t">
            <a:spAutoFit/>
          </a:bodyPr>
          <a:lstStyle/>
          <a:p>
            <a:r>
              <a:rPr lang="en-US" sz="3200" b="1" dirty="0">
                <a:latin typeface="Times New Roman" panose="02020603050405020304"/>
                <a:cs typeface="Times New Roman" panose="02020603050405020304"/>
              </a:rPr>
              <a:t>Module 4: Classification Using CNN</a:t>
            </a:r>
            <a:endParaRPr lang="en-US" sz="3200"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61770" y="2060762"/>
            <a:ext cx="16011779" cy="1569660"/>
          </a:xfrm>
          <a:prstGeom prst="rect">
            <a:avLst/>
          </a:prstGeom>
          <a:noFill/>
        </p:spPr>
        <p:txBody>
          <a:bodyPr wrap="square" lIns="91440" tIns="45720" rIns="91440" bIns="45720" rtlCol="0" anchor="t">
            <a:spAutoFit/>
          </a:bodyPr>
          <a:lstStyle/>
          <a:p>
            <a:r>
              <a:rPr lang="en-US" sz="2400" dirty="0">
                <a:solidFill>
                  <a:srgbClr val="444444"/>
                </a:solidFill>
                <a:latin typeface="Times New Roman" panose="02020603050405020304"/>
                <a:cs typeface="Times New Roman" panose="02020603050405020304"/>
              </a:rPr>
              <a:t>The proposed CNN model consists of four convolutional layers, followed by two fully connected layers and a </a:t>
            </a:r>
            <a:r>
              <a:rPr lang="en-US" sz="2400" dirty="0" err="1">
                <a:solidFill>
                  <a:srgbClr val="444444"/>
                </a:solidFill>
                <a:latin typeface="Times New Roman" panose="02020603050405020304"/>
                <a:cs typeface="Times New Roman" panose="02020603050405020304"/>
              </a:rPr>
              <a:t>softmax</a:t>
            </a:r>
            <a:r>
              <a:rPr lang="en-US" sz="2400" dirty="0">
                <a:solidFill>
                  <a:srgbClr val="444444"/>
                </a:solidFill>
                <a:latin typeface="Times New Roman" panose="02020603050405020304"/>
                <a:cs typeface="Times New Roman" panose="02020603050405020304"/>
              </a:rPr>
              <a:t> activation layer for classification. Each convolutional layer is followed by a max-pooling layer, which reduces the spatial dimensions of the feature maps and extracts the most relevant features. The number of filters in each convolutional layer was gradually increased to capture more complex patterns in the input images.</a:t>
            </a:r>
            <a:endParaRPr lang="en-US" dirty="0"/>
          </a:p>
        </p:txBody>
      </p:sp>
      <p:sp>
        <p:nvSpPr>
          <p:cNvPr id="9" name="Rectangle 8"/>
          <p:cNvSpPr/>
          <p:nvPr/>
        </p:nvSpPr>
        <p:spPr>
          <a:xfrm>
            <a:off x="1300307" y="8263143"/>
            <a:ext cx="184731" cy="369332"/>
          </a:xfrm>
          <a:prstGeom prst="rect">
            <a:avLst/>
          </a:prstGeom>
        </p:spPr>
        <p:txBody>
          <a:bodyPr wrap="none" lIns="91440" tIns="45720" rIns="91440" bIns="45720" anchor="t">
            <a:spAutoFit/>
          </a:bodyPr>
          <a:lstStyle/>
          <a:p>
            <a:endParaRPr lang="en-IN" b="1" dirty="0">
              <a:latin typeface="Times New Roman" panose="02020603050405020304"/>
              <a:cs typeface="Times New Roman" panose="02020603050405020304"/>
            </a:endParaRPr>
          </a:p>
        </p:txBody>
      </p:sp>
      <p:pic>
        <p:nvPicPr>
          <p:cNvPr id="7" name="Picture 6"/>
          <p:cNvPicPr>
            <a:picLocks noChangeAspect="1"/>
          </p:cNvPicPr>
          <p:nvPr/>
        </p:nvPicPr>
        <p:blipFill>
          <a:blip r:embed="rId1"/>
          <a:stretch>
            <a:fillRect/>
          </a:stretch>
        </p:blipFill>
        <p:spPr>
          <a:xfrm>
            <a:off x="4149538" y="4067456"/>
            <a:ext cx="8039100" cy="3933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64199-1A03-41FE-BD2E-EAF08ECBA179}"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1328430" y="3687782"/>
            <a:ext cx="15752085" cy="4985980"/>
          </a:xfrm>
          <a:prstGeom prst="rect">
            <a:avLst/>
          </a:prstGeom>
        </p:spPr>
        <p:txBody>
          <a:bodyPr wrap="square" lIns="91440" tIns="45720" rIns="91440" bIns="45720" anchor="t">
            <a:spAutoFit/>
          </a:bodyPr>
          <a:lstStyle/>
          <a:p>
            <a:r>
              <a:rPr lang="en-US" sz="3200" b="1" dirty="0">
                <a:latin typeface="Times New Roman" panose="02020603050405020304"/>
                <a:cs typeface="Times New Roman" panose="02020603050405020304"/>
              </a:rPr>
              <a:t>                    Module 6: Testing and Evaluation</a:t>
            </a:r>
            <a:endParaRPr lang="en-US" sz="3200" dirty="0">
              <a:latin typeface="Times New Roman" panose="02020603050405020304" pitchFamily="18" charset="0"/>
              <a:cs typeface="Times New Roman" panose="02020603050405020304" pitchFamily="18" charset="0"/>
            </a:endParaRPr>
          </a:p>
          <a:p>
            <a:endParaRPr lang="en-US" sz="3200" b="1" dirty="0">
              <a:solidFill>
                <a:srgbClr val="000000"/>
              </a:solidFill>
              <a:latin typeface="Times New Roman" panose="02020603050405020304"/>
              <a:cs typeface="Times New Roman" panose="02020603050405020304"/>
            </a:endParaRPr>
          </a:p>
          <a:p>
            <a:pPr algn="just"/>
            <a:r>
              <a:rPr lang="en-US" sz="2400" dirty="0">
                <a:solidFill>
                  <a:srgbClr val="444444"/>
                </a:solidFill>
                <a:latin typeface="Calibri" panose="020F0502020204030204"/>
                <a:cs typeface="Calibri" panose="020F0502020204030204"/>
              </a:rPr>
              <a:t>The trained model was evaluated using a test set consisting of chili leaf images not used in the training process. The model's performance was evaluated based on its accuracy, precision, recall, and F1-score. The confusion matrix was also used to visualize the model's performance in detecting various chili leaf diseases. </a:t>
            </a:r>
            <a:endParaRPr lang="en-US" sz="2400" dirty="0">
              <a:latin typeface="Calibri" panose="020F0502020204030204"/>
              <a:cs typeface="Calibri" panose="020F0502020204030204"/>
            </a:endParaRPr>
          </a:p>
          <a:p>
            <a:pPr algn="just"/>
            <a:endParaRPr lang="en-US" dirty="0">
              <a:latin typeface="Calibri" panose="020F0502020204030204"/>
              <a:cs typeface="Calibri" panose="020F0502020204030204"/>
            </a:endParaRPr>
          </a:p>
          <a:p>
            <a:pPr algn="just"/>
            <a:r>
              <a:rPr lang="en-US" sz="2400" dirty="0">
                <a:solidFill>
                  <a:srgbClr val="444444"/>
                </a:solidFill>
                <a:latin typeface="Calibri" panose="020F0502020204030204"/>
                <a:cs typeface="Calibri" panose="020F0502020204030204"/>
              </a:rPr>
              <a:t>Overall, the proposed methodology aims to develop a CNN-based model for predicting chili leaf diseases accurately. The proposed model's architecture, training process, and evaluation metrics were carefully designed to ensure its accuracy and relevance to the agricultural industry. The next section presents the results obtained from the experiments conducted on the proposed model. </a:t>
            </a:r>
            <a:endParaRPr lang="en-US" sz="2400" dirty="0">
              <a:latin typeface="Calibri" panose="020F0502020204030204"/>
              <a:cs typeface="Calibri" panose="020F0502020204030204"/>
            </a:endParaRPr>
          </a:p>
          <a:p>
            <a:pPr algn="just"/>
            <a:endParaRPr lang="en-US" dirty="0">
              <a:latin typeface="Calibri" panose="020F0502020204030204"/>
              <a:cs typeface="Calibri" panose="020F0502020204030204"/>
            </a:endParaRPr>
          </a:p>
          <a:p>
            <a:pPr algn="just"/>
            <a:endParaRPr lang="en-US" dirty="0">
              <a:latin typeface="Calibri" panose="020F0502020204030204"/>
              <a:cs typeface="Calibri" panose="020F0502020204030204"/>
            </a:endParaRPr>
          </a:p>
          <a:p>
            <a:endParaRPr lang="en-US" sz="3200" b="1" dirty="0">
              <a:latin typeface="Times New Roman" panose="02020603050405020304"/>
              <a:cs typeface="Times New Roman" panose="02020603050405020304"/>
            </a:endParaRPr>
          </a:p>
        </p:txBody>
      </p:sp>
      <p:sp>
        <p:nvSpPr>
          <p:cNvPr id="7" name="TextBox 6"/>
          <p:cNvSpPr txBox="1"/>
          <p:nvPr/>
        </p:nvSpPr>
        <p:spPr>
          <a:xfrm>
            <a:off x="3558276" y="866724"/>
            <a:ext cx="6307892" cy="861774"/>
          </a:xfrm>
          <a:prstGeom prst="rect">
            <a:avLst/>
          </a:prstGeom>
          <a:noFill/>
        </p:spPr>
        <p:txBody>
          <a:bodyPr wrap="square" lIns="91440" tIns="45720" rIns="91440" bIns="45720" rtlCol="0" anchor="t">
            <a:spAutoFit/>
          </a:bodyPr>
          <a:lstStyle/>
          <a:p>
            <a:r>
              <a:rPr lang="en-US" sz="3200" b="1" dirty="0">
                <a:latin typeface="Times New Roman" panose="02020603050405020304"/>
                <a:cs typeface="Times New Roman" panose="02020603050405020304"/>
              </a:rPr>
              <a:t>Module 5: Training Process</a:t>
            </a:r>
            <a:endParaRPr lang="en-IN" sz="3200" dirty="0">
              <a:latin typeface="Times New Roman" panose="02020603050405020304"/>
              <a:cs typeface="Times New Roman" panose="02020603050405020304"/>
            </a:endParaRPr>
          </a:p>
          <a:p>
            <a:endParaRPr lang="en-IN" dirty="0">
              <a:cs typeface="Calibri" panose="020F0502020204030204"/>
            </a:endParaRPr>
          </a:p>
        </p:txBody>
      </p:sp>
      <p:sp>
        <p:nvSpPr>
          <p:cNvPr id="8" name="Rectangle 7"/>
          <p:cNvSpPr/>
          <p:nvPr/>
        </p:nvSpPr>
        <p:spPr>
          <a:xfrm>
            <a:off x="1321088" y="8720343"/>
            <a:ext cx="184731" cy="369332"/>
          </a:xfrm>
          <a:prstGeom prst="rect">
            <a:avLst/>
          </a:prstGeom>
        </p:spPr>
        <p:txBody>
          <a:bodyPr wrap="none" lIns="91440" tIns="45720" rIns="91440" bIns="45720" anchor="t">
            <a:spAutoFit/>
          </a:bodyPr>
          <a:lstStyle/>
          <a:p>
            <a:endParaRPr lang="en-IN"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281672" y="2206158"/>
            <a:ext cx="157582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solidFill>
                  <a:srgbClr val="444444"/>
                </a:solidFill>
                <a:cs typeface="Calibri" panose="020F0502020204030204"/>
              </a:rPr>
              <a:t>The proposed model was trained with a learning rate of 0.001. The model was trained for 50 epochs, and the batch size was set to 32. The training process was performed on a GPU for faster processing. The model's performance was evaluated using the accuracy and loss metrics, and the model's hyperparameters were tuned to improve its performance.</a:t>
            </a:r>
            <a:endParaRPr lang="en-US" sz="2400" dirty="0">
              <a:cs typeface="Calibri" panose="020F0502020204030204"/>
            </a:endParaRPr>
          </a:p>
          <a:p>
            <a:pPr algn="l"/>
            <a:endParaRPr lang="en-US" dirty="0">
              <a:cs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C6992-66E5-432C-9426-7EF04A646BCA}"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0980"/>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endParaRPr lang="en-US" sz="32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D1EB6-01C3-4560-8762-446C71ACEE0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endParaRPr lang="en-US"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72836" y="2452255"/>
            <a:ext cx="16916400" cy="1384995"/>
          </a:xfrm>
          <a:prstGeom prst="rect">
            <a:avLst/>
          </a:prstGeom>
          <a:noFill/>
        </p:spPr>
        <p:txBody>
          <a:bodyPr wrap="square" rtlCol="0">
            <a:spAutoFit/>
          </a:bodyPr>
          <a:lstStyle/>
          <a:p>
            <a:r>
              <a:rPr lang="en-IN" sz="2400" dirty="0"/>
              <a:t>Include the architecture diagram  and briefly explain it.</a:t>
            </a:r>
            <a:endParaRPr lang="en-IN" sz="2400" dirty="0"/>
          </a:p>
          <a:p>
            <a:r>
              <a:rPr lang="en-IN" sz="2400" dirty="0"/>
              <a:t>The explanation should be in bullet points only.</a:t>
            </a:r>
            <a:endParaRPr lang="en-IN" sz="2400" dirty="0"/>
          </a:p>
          <a:p>
            <a:endParaRPr lang="en-IN" dirty="0"/>
          </a:p>
          <a:p>
            <a:r>
              <a:rPr lang="en-IN" dirty="0"/>
              <a:t> </a:t>
            </a:r>
            <a:endParaRPr lang="en-IN" dirty="0"/>
          </a:p>
        </p:txBody>
      </p:sp>
      <p:sp>
        <p:nvSpPr>
          <p:cNvPr id="7" name="Rectangle 6"/>
          <p:cNvSpPr/>
          <p:nvPr/>
        </p:nvSpPr>
        <p:spPr>
          <a:xfrm>
            <a:off x="1383434" y="7369524"/>
            <a:ext cx="5795241" cy="369332"/>
          </a:xfrm>
          <a:prstGeom prst="rect">
            <a:avLst/>
          </a:prstGeom>
        </p:spPr>
        <p:txBody>
          <a:bodyPr wrap="none">
            <a:spAutoFit/>
          </a:bodyPr>
          <a:lstStyle/>
          <a:p>
            <a:r>
              <a:rPr lang="en-IN" b="1" dirty="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pic>
        <p:nvPicPr>
          <p:cNvPr id="8" name="Picture 7" descr="A diagram of a diagram&#10;&#10;Description automatically generated"/>
          <p:cNvPicPr>
            <a:picLocks noChangeAspect="1"/>
          </p:cNvPicPr>
          <p:nvPr/>
        </p:nvPicPr>
        <p:blipFill>
          <a:blip r:embed="rId1"/>
          <a:stretch>
            <a:fillRect/>
          </a:stretch>
        </p:blipFill>
        <p:spPr>
          <a:xfrm>
            <a:off x="0" y="0"/>
            <a:ext cx="18288000" cy="1028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A4E40-59D5-480E-B919-FCD48313674B}"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4982" y="-9197"/>
            <a:ext cx="17014857" cy="646331"/>
          </a:xfrm>
          <a:prstGeom prst="rect">
            <a:avLst/>
          </a:prstGeom>
        </p:spPr>
        <p:txBody>
          <a:bodyPr wrap="square">
            <a:spAutoFit/>
          </a:bodyPr>
          <a:lstStyle/>
          <a:p>
            <a:r>
              <a:rPr lang="en-US" sz="3600" b="1">
                <a:latin typeface="Times New Roman" panose="02020603050405020304" pitchFamily="18" charset="0"/>
                <a:cs typeface="Times New Roman" panose="02020603050405020304" pitchFamily="18" charset="0"/>
              </a:rPr>
              <a:t>                                                  Data –Flow Diagram</a:t>
            </a:r>
            <a:endParaRPr lang="en-US" sz="3600" b="1">
              <a:latin typeface="Times New Roman" panose="02020603050405020304" pitchFamily="18" charset="0"/>
              <a:cs typeface="Times New Roman" panose="02020603050405020304" pitchFamily="18" charset="0"/>
            </a:endParaRPr>
          </a:p>
        </p:txBody>
      </p:sp>
      <p:sp>
        <p:nvSpPr>
          <p:cNvPr id="6" name="Rectangle 5"/>
          <p:cNvSpPr/>
          <p:nvPr/>
        </p:nvSpPr>
        <p:spPr>
          <a:xfrm>
            <a:off x="6769737" y="1996444"/>
            <a:ext cx="10631310" cy="4247317"/>
          </a:xfrm>
          <a:prstGeom prst="rect">
            <a:avLst/>
          </a:prstGeom>
        </p:spPr>
        <p:txBody>
          <a:bodyPr wrap="square" lIns="91440" tIns="45720" rIns="91440" bIns="45720" anchor="t">
            <a:spAutoFit/>
          </a:bodyPr>
          <a:lstStyle/>
          <a:p>
            <a:r>
              <a:rPr lang="en-US" sz="2800">
                <a:latin typeface="Times New Roman" panose="02020603050405020304"/>
                <a:ea typeface="+mn-lt"/>
                <a:cs typeface="+mn-lt"/>
              </a:rPr>
              <a:t>The data flow diagram illustrates the various stages in the chili leaf disease prediction system. It starts with the gathering of chili leaf photos, which is then preprocessed to normalize the data before analysis. The preprocessed pictures are then divided into training and testing datasets to help in model development and assessment. The training dataset is then used to create and train a Convolutional Neural Network (CNN) model. Once trained, the model can predict fresh chili leaf pictures based on the known parameters. This simplified data flow depicts how data moves through the system, from raw input to illness prediction output.</a:t>
            </a:r>
            <a:endParaRPr lang="en-US">
              <a:latin typeface="Times New Roman" panose="02020603050405020304"/>
              <a:ea typeface="+mn-lt"/>
              <a:cs typeface="+mn-lt"/>
            </a:endParaRPr>
          </a:p>
          <a:p>
            <a:endParaRPr lang="en-US">
              <a:latin typeface="Times New Roman" panose="02020603050405020304"/>
              <a:cs typeface="Times New Roman" panose="02020603050405020304"/>
            </a:endParaRPr>
          </a:p>
        </p:txBody>
      </p:sp>
      <p:pic>
        <p:nvPicPr>
          <p:cNvPr id="7" name="Picture 6"/>
          <p:cNvPicPr>
            <a:picLocks noChangeAspect="1"/>
          </p:cNvPicPr>
          <p:nvPr/>
        </p:nvPicPr>
        <p:blipFill>
          <a:blip r:embed="rId1"/>
          <a:stretch>
            <a:fillRect/>
          </a:stretch>
        </p:blipFill>
        <p:spPr>
          <a:xfrm>
            <a:off x="1366520" y="1350645"/>
            <a:ext cx="4267200" cy="6536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ABF4-4E7A-4B6F-8844-42DDE72B188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a:latin typeface="Times New Roman" panose="02020603050405020304" pitchFamily="18" charset="0"/>
                <a:cs typeface="Times New Roman" panose="02020603050405020304" pitchFamily="18" charset="0"/>
              </a:rPr>
              <a:t>Use Case Diagram</a:t>
            </a:r>
            <a:endParaRPr lang="en-US" sz="3600" b="1">
              <a:latin typeface="Times New Roman" panose="02020603050405020304" pitchFamily="18" charset="0"/>
              <a:cs typeface="Times New Roman" panose="02020603050405020304" pitchFamily="18" charset="0"/>
            </a:endParaRPr>
          </a:p>
        </p:txBody>
      </p:sp>
      <p:sp>
        <p:nvSpPr>
          <p:cNvPr id="18" name="Rectangle 17"/>
          <p:cNvSpPr/>
          <p:nvPr/>
        </p:nvSpPr>
        <p:spPr>
          <a:xfrm>
            <a:off x="7261480" y="2564495"/>
            <a:ext cx="9144000" cy="3785652"/>
          </a:xfrm>
          <a:prstGeom prst="rect">
            <a:avLst/>
          </a:prstGeom>
        </p:spPr>
        <p:txBody>
          <a:bodyPr lIns="91440" tIns="45720" rIns="91440" bIns="45720" anchor="t">
            <a:spAutoFit/>
          </a:bodyPr>
          <a:lstStyle/>
          <a:p>
            <a:r>
              <a:rPr lang="en-US" sz="2400">
                <a:latin typeface="Times New Roman" panose="02020603050405020304"/>
                <a:ea typeface="+mn-lt"/>
                <a:cs typeface="+mn-lt"/>
              </a:rPr>
              <a:t>This use case diagram illustrates the series of contacts between the user and the chili leaf disease prediction system. First, the user submits a picture of a chili leaf to the system for analysis. The algorithm then examines and analyzes the submitted picture to detect any indicators of sickness. Following the analytical results, the system assesses the disease state of the chili leaf. Finally, the system shows the user the expected illness state, offering useful information about the chili plant's health. Overall, this use case demonstrates how the system helps users diagnose and manage chili leaf illnesses via picture analysis and prediction.</a:t>
            </a:r>
            <a:endParaRPr lang="en-US" sz="2400">
              <a:latin typeface="Times New Roman" panose="02020603050405020304"/>
              <a:cs typeface="Times New Roman" panose="02020603050405020304"/>
            </a:endParaRPr>
          </a:p>
          <a:p>
            <a:endParaRPr lang="en-US" sz="2400">
              <a:latin typeface="Times New Roman" panose="02020603050405020304"/>
              <a:cs typeface="Times New Roman" panose="02020603050405020304"/>
            </a:endParaRPr>
          </a:p>
        </p:txBody>
      </p:sp>
      <p:pic>
        <p:nvPicPr>
          <p:cNvPr id="6" name="Picture 5"/>
          <p:cNvPicPr>
            <a:picLocks noChangeAspect="1"/>
          </p:cNvPicPr>
          <p:nvPr/>
        </p:nvPicPr>
        <p:blipFill>
          <a:blip r:embed="rId1"/>
          <a:stretch>
            <a:fillRect/>
          </a:stretch>
        </p:blipFill>
        <p:spPr>
          <a:xfrm>
            <a:off x="330835" y="2148205"/>
            <a:ext cx="6066790" cy="5991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4636-0BD9-43E1-9589-99DDEE42683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39359" y="4972"/>
            <a:ext cx="9144000" cy="646331"/>
          </a:xfrm>
          <a:prstGeom prst="rect">
            <a:avLst/>
          </a:prstGeom>
        </p:spPr>
        <p:txBody>
          <a:bodyPr>
            <a:spAutoFit/>
          </a:bodyPr>
          <a:lstStyle/>
          <a:p>
            <a:r>
              <a:rPr lang="en-US" sz="3600" b="1">
                <a:latin typeface="Times New Roman" panose="02020603050405020304" pitchFamily="18" charset="0"/>
                <a:cs typeface="Times New Roman" panose="02020603050405020304" pitchFamily="18" charset="0"/>
              </a:rPr>
              <a:t>Class Diagram</a:t>
            </a:r>
            <a:endParaRPr lang="en-US" sz="3600" b="1">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905773" y="862641"/>
          <a:ext cx="4218684" cy="2743200"/>
        </p:xfrm>
        <a:graphic>
          <a:graphicData uri="http://schemas.openxmlformats.org/drawingml/2006/table">
            <a:tbl>
              <a:tblPr firstRow="1" firstCol="1" lastCol="1" bandRow="1">
                <a:tableStyleId>{5C22544A-7EE6-4342-B048-85BDC9FD1C3A}</a:tableStyleId>
              </a:tblPr>
              <a:tblGrid>
                <a:gridCol w="4218684"/>
              </a:tblGrid>
              <a:tr h="370055">
                <a:tc>
                  <a:txBody>
                    <a:bodyPr/>
                    <a:lstStyle/>
                    <a:p>
                      <a:pPr lvl="0">
                        <a:buNone/>
                      </a:pPr>
                      <a:r>
                        <a:rPr lang="en-US" b="0">
                          <a:solidFill>
                            <a:schemeClr val="tx1"/>
                          </a:solidFill>
                          <a:latin typeface="Times New Roman" panose="02020603050405020304"/>
                        </a:rPr>
                        <a:t>Chili Leaf Image</a:t>
                      </a:r>
                      <a:endParaRPr lang="en-US" b="0">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703107">
                <a:tc>
                  <a:txBody>
                    <a:bodyPr/>
                    <a:lstStyle/>
                    <a:p>
                      <a:pPr marL="514350" indent="-514350">
                        <a:buFont typeface="Arial" panose="020B0604020202020204"/>
                        <a:buChar char="•"/>
                      </a:pPr>
                      <a:r>
                        <a:rPr lang="en-US" b="0" err="1">
                          <a:solidFill>
                            <a:schemeClr val="tx1"/>
                          </a:solidFill>
                          <a:latin typeface="Times New Roman" panose="02020603050405020304"/>
                        </a:rPr>
                        <a:t>Image_data</a:t>
                      </a:r>
                      <a:r>
                        <a:rPr lang="en-US" b="0">
                          <a:solidFill>
                            <a:schemeClr val="tx1"/>
                          </a:solidFill>
                          <a:latin typeface="Times New Roman" panose="02020603050405020304"/>
                        </a:rPr>
                        <a:t> : image</a:t>
                      </a:r>
                      <a:endParaRPr lang="en-US" b="0">
                        <a:solidFill>
                          <a:schemeClr val="tx1"/>
                        </a:solidFill>
                        <a:latin typeface="Times New Roman" panose="02020603050405020304"/>
                      </a:endParaRPr>
                    </a:p>
                    <a:p>
                      <a:pPr marL="514350" lvl="0" indent="-514350">
                        <a:buFont typeface="Arial" panose="020B0604020202020204"/>
                        <a:buChar char="•"/>
                      </a:pPr>
                      <a:r>
                        <a:rPr lang="en-US" b="0">
                          <a:solidFill>
                            <a:schemeClr val="tx1"/>
                          </a:solidFill>
                          <a:latin typeface="Times New Roman" panose="02020603050405020304"/>
                        </a:rPr>
                        <a:t>Label :str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r>
              <a:tr h="1036156">
                <a:tc>
                  <a:txBody>
                    <a:bodyPr/>
                    <a:lstStyle/>
                    <a:p>
                      <a:pPr marL="457200" indent="-457200">
                        <a:buFont typeface="Arial" panose="020B0604020202020204"/>
                        <a:buChar char="•"/>
                      </a:pPr>
                      <a:r>
                        <a:rPr lang="en-US" b="0" err="1">
                          <a:solidFill>
                            <a:schemeClr val="tx1"/>
                          </a:solidFill>
                          <a:latin typeface="Times New Roman" panose="02020603050405020304"/>
                        </a:rPr>
                        <a:t>Get_image_data</a:t>
                      </a:r>
                      <a:r>
                        <a:rPr lang="en-US" b="0">
                          <a:solidFill>
                            <a:schemeClr val="tx1"/>
                          </a:solidFill>
                          <a:latin typeface="Times New Roman" panose="02020603050405020304"/>
                        </a:rPr>
                        <a:t>() : image</a:t>
                      </a:r>
                      <a:endParaRPr lang="en-US" b="0">
                        <a:solidFill>
                          <a:schemeClr val="tx1"/>
                        </a:solidFill>
                        <a:latin typeface="Times New Roman" panose="02020603050405020304"/>
                      </a:endParaRPr>
                    </a:p>
                    <a:p>
                      <a:pPr marL="457200" lvl="0" indent="-457200">
                        <a:buFont typeface="Arial" panose="020B0604020202020204"/>
                        <a:buChar char="•"/>
                      </a:pPr>
                      <a:r>
                        <a:rPr lang="en-US" b="0" err="1">
                          <a:solidFill>
                            <a:schemeClr val="tx1"/>
                          </a:solidFill>
                          <a:latin typeface="Times New Roman" panose="02020603050405020304"/>
                        </a:rPr>
                        <a:t>Get_label</a:t>
                      </a:r>
                      <a:r>
                        <a:rPr lang="en-US" b="0">
                          <a:solidFill>
                            <a:schemeClr val="tx1"/>
                          </a:solidFill>
                          <a:latin typeface="Times New Roman" panose="02020603050405020304"/>
                        </a:rPr>
                        <a:t>():str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cxnSp>
        <p:nvCxnSpPr>
          <p:cNvPr id="9" name="Straight Arrow Connector 8"/>
          <p:cNvCxnSpPr/>
          <p:nvPr/>
        </p:nvCxnSpPr>
        <p:spPr>
          <a:xfrm>
            <a:off x="2885535" y="3241375"/>
            <a:ext cx="30193" cy="504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11084943" y="1035170"/>
          <a:ext cx="4218684" cy="2743200"/>
        </p:xfrm>
        <a:graphic>
          <a:graphicData uri="http://schemas.openxmlformats.org/drawingml/2006/table">
            <a:tbl>
              <a:tblPr firstRow="1" firstCol="1" lastCol="1" bandRow="1">
                <a:tableStyleId>{5C22544A-7EE6-4342-B048-85BDC9FD1C3A}</a:tableStyleId>
              </a:tblPr>
              <a:tblGrid>
                <a:gridCol w="4218684"/>
              </a:tblGrid>
              <a:tr h="370055">
                <a:tc>
                  <a:txBody>
                    <a:bodyPr/>
                    <a:lstStyle/>
                    <a:p>
                      <a:pPr lvl="0">
                        <a:buNone/>
                      </a:pPr>
                      <a:r>
                        <a:rPr lang="en-US" b="0">
                          <a:solidFill>
                            <a:schemeClr val="tx1"/>
                          </a:solidFill>
                          <a:latin typeface="Times New Roman" panose="02020603050405020304"/>
                        </a:rPr>
                        <a:t>Chili Leaf Image</a:t>
                      </a:r>
                      <a:endParaRPr lang="en-US" b="0">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703107">
                <a:tc>
                  <a:txBody>
                    <a:bodyPr/>
                    <a:lstStyle/>
                    <a:p>
                      <a:pPr marL="514350" indent="-514350">
                        <a:buFont typeface="Arial" panose="020B0604020202020204"/>
                        <a:buChar char="•"/>
                      </a:pPr>
                      <a:r>
                        <a:rPr lang="en-US" b="0" err="1">
                          <a:solidFill>
                            <a:schemeClr val="tx1"/>
                          </a:solidFill>
                          <a:latin typeface="Times New Roman" panose="02020603050405020304"/>
                        </a:rPr>
                        <a:t>Image_data</a:t>
                      </a:r>
                      <a:r>
                        <a:rPr lang="en-US" b="0">
                          <a:solidFill>
                            <a:schemeClr val="tx1"/>
                          </a:solidFill>
                          <a:latin typeface="Times New Roman" panose="02020603050405020304"/>
                        </a:rPr>
                        <a:t> : image</a:t>
                      </a:r>
                      <a:endParaRPr lang="en-US" b="0">
                        <a:solidFill>
                          <a:schemeClr val="tx1"/>
                        </a:solidFill>
                        <a:latin typeface="Times New Roman" panose="02020603050405020304"/>
                      </a:endParaRPr>
                    </a:p>
                    <a:p>
                      <a:pPr marL="514350" lvl="0" indent="-514350">
                        <a:buFont typeface="Arial" panose="020B0604020202020204"/>
                        <a:buChar char="•"/>
                      </a:pPr>
                      <a:r>
                        <a:rPr lang="en-US" b="0">
                          <a:solidFill>
                            <a:schemeClr val="tx1"/>
                          </a:solidFill>
                          <a:latin typeface="Times New Roman" panose="02020603050405020304"/>
                        </a:rPr>
                        <a:t>Label :str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r>
              <a:tr h="1036156">
                <a:tc>
                  <a:txBody>
                    <a:bodyPr/>
                    <a:lstStyle/>
                    <a:p>
                      <a:pPr marL="457200" indent="-457200">
                        <a:buFont typeface="Arial" panose="020B0604020202020204"/>
                        <a:buChar char="•"/>
                      </a:pPr>
                      <a:r>
                        <a:rPr lang="en-US" b="0" err="1">
                          <a:solidFill>
                            <a:schemeClr val="tx1"/>
                          </a:solidFill>
                          <a:latin typeface="Times New Roman" panose="02020603050405020304"/>
                        </a:rPr>
                        <a:t>Get_image_data</a:t>
                      </a:r>
                      <a:r>
                        <a:rPr lang="en-US" b="0">
                          <a:solidFill>
                            <a:schemeClr val="tx1"/>
                          </a:solidFill>
                          <a:latin typeface="Times New Roman" panose="02020603050405020304"/>
                        </a:rPr>
                        <a:t>() : image</a:t>
                      </a:r>
                      <a:endParaRPr lang="en-US" b="0">
                        <a:solidFill>
                          <a:schemeClr val="tx1"/>
                        </a:solidFill>
                        <a:latin typeface="Times New Roman" panose="02020603050405020304"/>
                      </a:endParaRPr>
                    </a:p>
                    <a:p>
                      <a:pPr marL="457200" lvl="0" indent="-457200">
                        <a:buFont typeface="Arial" panose="020B0604020202020204"/>
                        <a:buChar char="•"/>
                      </a:pPr>
                      <a:r>
                        <a:rPr lang="en-US" b="0" err="1">
                          <a:solidFill>
                            <a:schemeClr val="tx1"/>
                          </a:solidFill>
                          <a:latin typeface="Times New Roman" panose="02020603050405020304"/>
                        </a:rPr>
                        <a:t>Get_label</a:t>
                      </a:r>
                      <a:r>
                        <a:rPr lang="en-US" b="0">
                          <a:solidFill>
                            <a:schemeClr val="tx1"/>
                          </a:solidFill>
                          <a:latin typeface="Times New Roman" panose="02020603050405020304"/>
                        </a:rPr>
                        <a:t>():str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cxnSp>
        <p:nvCxnSpPr>
          <p:cNvPr id="12" name="Straight Arrow Connector 11"/>
          <p:cNvCxnSpPr/>
          <p:nvPr/>
        </p:nvCxnSpPr>
        <p:spPr>
          <a:xfrm>
            <a:off x="2583611" y="6497847"/>
            <a:ext cx="30193" cy="504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668547" y="7030527"/>
          <a:ext cx="4389120" cy="1919272"/>
        </p:xfrm>
        <a:graphic>
          <a:graphicData uri="http://schemas.openxmlformats.org/drawingml/2006/table">
            <a:tbl>
              <a:tblPr firstRow="1" firstCol="1" lastCol="1" bandRow="1">
                <a:tableStyleId>{5C22544A-7EE6-4342-B048-85BDC9FD1C3A}</a:tableStyleId>
              </a:tblPr>
              <a:tblGrid>
                <a:gridCol w="4389120"/>
              </a:tblGrid>
              <a:tr h="366585">
                <a:tc>
                  <a:txBody>
                    <a:bodyPr/>
                    <a:lstStyle/>
                    <a:p>
                      <a:pPr lvl="0">
                        <a:buNone/>
                      </a:pPr>
                      <a:r>
                        <a:rPr lang="en-US" b="0" err="1">
                          <a:solidFill>
                            <a:schemeClr val="tx1"/>
                          </a:solidFill>
                          <a:latin typeface="Times New Roman" panose="02020603050405020304"/>
                        </a:rPr>
                        <a:t>Deplayemodel</a:t>
                      </a:r>
                      <a:endParaRPr lang="en-US" b="0" err="1">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666519">
                <a:tc>
                  <a:txBody>
                    <a:bodyPr/>
                    <a:lstStyle/>
                    <a:p>
                      <a:pPr marL="514350" indent="-514350">
                        <a:buFont typeface="Arial" panose="020B0604020202020204"/>
                        <a:buChar char="•"/>
                      </a:pPr>
                      <a:r>
                        <a:rPr lang="en-US" b="0">
                          <a:solidFill>
                            <a:schemeClr val="tx1"/>
                          </a:solidFill>
                          <a:latin typeface="Times New Roman" panose="02020603050405020304"/>
                        </a:rPr>
                        <a:t>Model : model</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r>
              <a:tr h="749833">
                <a:tc>
                  <a:txBody>
                    <a:bodyPr/>
                    <a:lstStyle/>
                    <a:p>
                      <a:pPr marL="457200" indent="-457200">
                        <a:buFont typeface="Arial" panose="020B0604020202020204"/>
                        <a:buChar char="•"/>
                      </a:pPr>
                      <a:r>
                        <a:rPr lang="en-US" b="0">
                          <a:solidFill>
                            <a:schemeClr val="tx1"/>
                          </a:solidFill>
                          <a:latin typeface="Times New Roman" panose="02020603050405020304"/>
                        </a:rPr>
                        <a:t>predict(image: image):str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graphicFrame>
        <p:nvGraphicFramePr>
          <p:cNvPr id="14" name="Table 13"/>
          <p:cNvGraphicFramePr>
            <a:graphicFrameLocks noGrp="1"/>
          </p:cNvGraphicFramePr>
          <p:nvPr/>
        </p:nvGraphicFramePr>
        <p:xfrm>
          <a:off x="5958265" y="1283093"/>
          <a:ext cx="4160520" cy="1417320"/>
        </p:xfrm>
        <a:graphic>
          <a:graphicData uri="http://schemas.openxmlformats.org/drawingml/2006/table">
            <a:tbl>
              <a:tblPr firstRow="1" bandRow="1">
                <a:tableStyleId>{5C22544A-7EE6-4342-B048-85BDC9FD1C3A}</a:tableStyleId>
              </a:tblPr>
              <a:tblGrid>
                <a:gridCol w="4160520"/>
              </a:tblGrid>
              <a:tr h="370840">
                <a:tc>
                  <a:txBody>
                    <a:bodyPr/>
                    <a:lstStyle/>
                    <a:p>
                      <a:pPr lvl="0">
                        <a:buNone/>
                      </a:pPr>
                      <a:r>
                        <a:rPr lang="en-US" b="0">
                          <a:solidFill>
                            <a:schemeClr val="tx1"/>
                          </a:solidFill>
                          <a:latin typeface="Times New Roman" panose="02020603050405020304"/>
                        </a:rPr>
                        <a:t>Preprocessing module</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370840">
                <a:tc>
                  <a:txBody>
                    <a:bodyPr/>
                    <a:lstStyle/>
                    <a:p>
                      <a:r>
                        <a:rPr lang="en-US" err="1">
                          <a:solidFill>
                            <a:schemeClr val="tx1"/>
                          </a:solidFill>
                          <a:latin typeface="Times New Roman" panose="02020603050405020304"/>
                        </a:rPr>
                        <a:t>Preprocessing_parameter</a:t>
                      </a:r>
                      <a:r>
                        <a:rPr lang="en-US">
                          <a:solidFill>
                            <a:schemeClr val="tx1"/>
                          </a:solidFill>
                          <a:latin typeface="Times New Roman" panose="02020603050405020304"/>
                        </a:rPr>
                        <a:t>:</a:t>
                      </a:r>
                      <a:endParaRPr lang="en-US">
                        <a:latin typeface="Times New Roman" panose="02020603050405020304"/>
                      </a:endParaRPr>
                    </a:p>
                    <a:p>
                      <a:pPr lvl="0">
                        <a:buNone/>
                      </a:pPr>
                      <a:r>
                        <a:rPr lang="en-US" err="1">
                          <a:solidFill>
                            <a:schemeClr val="tx1"/>
                          </a:solidFill>
                          <a:latin typeface="Times New Roman" panose="02020603050405020304"/>
                        </a:rPr>
                        <a:t>dict</a:t>
                      </a:r>
                      <a:endParaRPr lang="en-US">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graphicFrame>
        <p:nvGraphicFramePr>
          <p:cNvPr id="15" name="Table 14"/>
          <p:cNvGraphicFramePr>
            <a:graphicFrameLocks noGrp="1"/>
          </p:cNvGraphicFramePr>
          <p:nvPr/>
        </p:nvGraphicFramePr>
        <p:xfrm>
          <a:off x="5958265" y="3504394"/>
          <a:ext cx="3769822" cy="1005840"/>
        </p:xfrm>
        <a:graphic>
          <a:graphicData uri="http://schemas.openxmlformats.org/drawingml/2006/table">
            <a:tbl>
              <a:tblPr firstRow="1" bandRow="1">
                <a:tableStyleId>{5C22544A-7EE6-4342-B048-85BDC9FD1C3A}</a:tableStyleId>
              </a:tblPr>
              <a:tblGrid>
                <a:gridCol w="3769822"/>
              </a:tblGrid>
              <a:tr h="370840">
                <a:tc>
                  <a:txBody>
                    <a:bodyPr/>
                    <a:lstStyle/>
                    <a:p>
                      <a:r>
                        <a:rPr lang="en-US" b="0">
                          <a:solidFill>
                            <a:schemeClr val="tx1"/>
                          </a:solidFill>
                          <a:latin typeface="Times New Roman" panose="02020603050405020304"/>
                        </a:rPr>
                        <a:t>Image preprocessing</a:t>
                      </a:r>
                      <a:endParaRPr lang="en-US">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370840">
                <a:tc>
                  <a:txBody>
                    <a:bodyPr/>
                    <a:lstStyle/>
                    <a:p>
                      <a:r>
                        <a:rPr lang="en-US" err="1">
                          <a:latin typeface="Times New Roman" panose="02020603050405020304"/>
                        </a:rPr>
                        <a:t>Preprocess_image</a:t>
                      </a:r>
                      <a:r>
                        <a:rPr lang="en-US">
                          <a:latin typeface="Times New Roman" panose="02020603050405020304"/>
                        </a:rPr>
                        <a:t>()</a:t>
                      </a:r>
                      <a:endParaRPr lang="en-US">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graphicFrame>
        <p:nvGraphicFramePr>
          <p:cNvPr id="17" name="Table 16"/>
          <p:cNvGraphicFramePr>
            <a:graphicFrameLocks noGrp="1"/>
          </p:cNvGraphicFramePr>
          <p:nvPr/>
        </p:nvGraphicFramePr>
        <p:xfrm>
          <a:off x="862641" y="3774056"/>
          <a:ext cx="4251960" cy="2689915"/>
        </p:xfrm>
        <a:graphic>
          <a:graphicData uri="http://schemas.openxmlformats.org/drawingml/2006/table">
            <a:tbl>
              <a:tblPr firstRow="1" firstCol="1" lastCol="1" bandRow="1">
                <a:tableStyleId>{5C22544A-7EE6-4342-B048-85BDC9FD1C3A}</a:tableStyleId>
              </a:tblPr>
              <a:tblGrid>
                <a:gridCol w="4251960"/>
              </a:tblGrid>
              <a:tr h="444398">
                <a:tc>
                  <a:txBody>
                    <a:bodyPr/>
                    <a:lstStyle/>
                    <a:p>
                      <a:pPr lvl="0">
                        <a:buNone/>
                      </a:pPr>
                      <a:r>
                        <a:rPr lang="en-US" b="0">
                          <a:solidFill>
                            <a:schemeClr val="tx1"/>
                          </a:solidFill>
                          <a:latin typeface="Times New Roman" panose="02020603050405020304"/>
                        </a:rPr>
                        <a:t>model</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r>
              <a:tr h="807998">
                <a:tc>
                  <a:txBody>
                    <a:bodyPr/>
                    <a:lstStyle/>
                    <a:p>
                      <a:pPr marL="514350" indent="-514350">
                        <a:buFont typeface="Arial" panose="020B0604020202020204"/>
                        <a:buChar char="•"/>
                      </a:pPr>
                      <a:r>
                        <a:rPr lang="en-US" b="0">
                          <a:solidFill>
                            <a:schemeClr val="tx1"/>
                          </a:solidFill>
                          <a:latin typeface="Times New Roman" panose="02020603050405020304"/>
                        </a:rPr>
                        <a:t>Architecture:  str</a:t>
                      </a:r>
                      <a:endParaRPr lang="en-US" b="0">
                        <a:solidFill>
                          <a:schemeClr val="tx1"/>
                        </a:solidFill>
                        <a:latin typeface="Times New Roman" panose="02020603050405020304"/>
                      </a:endParaRPr>
                    </a:p>
                    <a:p>
                      <a:pPr marL="514350" lvl="0" indent="-514350">
                        <a:buFont typeface="Arial" panose="020B0604020202020204"/>
                        <a:buChar char="•"/>
                      </a:pPr>
                      <a:r>
                        <a:rPr lang="en-US" b="0">
                          <a:solidFill>
                            <a:schemeClr val="tx1"/>
                          </a:solidFill>
                          <a:latin typeface="Times New Roman" panose="02020603050405020304"/>
                        </a:rPr>
                        <a:t>Parameter: </a:t>
                      </a:r>
                      <a:r>
                        <a:rPr lang="en-US" b="0" err="1">
                          <a:solidFill>
                            <a:schemeClr val="tx1"/>
                          </a:solidFill>
                          <a:latin typeface="Times New Roman" panose="02020603050405020304"/>
                        </a:rPr>
                        <a:t>dict</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272595">
                <a:tc>
                  <a:txBody>
                    <a:bodyPr/>
                    <a:lstStyle/>
                    <a:p>
                      <a:pPr marL="457200" lvl="0" indent="-457200">
                        <a:buFont typeface="Arial" panose="020B0604020202020204"/>
                        <a:buChar char="•"/>
                      </a:pPr>
                      <a:r>
                        <a:rPr lang="en-US" b="0" err="1">
                          <a:solidFill>
                            <a:schemeClr val="tx1"/>
                          </a:solidFill>
                          <a:latin typeface="Times New Roman" panose="02020603050405020304"/>
                        </a:rPr>
                        <a:t>Load_model</a:t>
                      </a:r>
                      <a:r>
                        <a:rPr lang="en-US" b="0">
                          <a:solidFill>
                            <a:schemeClr val="tx1"/>
                          </a:solidFill>
                          <a:latin typeface="Times New Roman" panose="02020603050405020304"/>
                        </a:rPr>
                        <a:t>()</a:t>
                      </a:r>
                      <a:endParaRPr lang="en-US" b="0">
                        <a:solidFill>
                          <a:schemeClr val="tx1"/>
                        </a:solidFill>
                        <a:latin typeface="Times New Roman" panose="02020603050405020304"/>
                      </a:endParaRPr>
                    </a:p>
                    <a:p>
                      <a:pPr marL="457200" lvl="0" indent="-457200">
                        <a:buFont typeface="Arial" panose="020B0604020202020204"/>
                        <a:buChar char="•"/>
                      </a:pPr>
                      <a:r>
                        <a:rPr lang="en-US" b="0" err="1">
                          <a:solidFill>
                            <a:schemeClr val="tx1"/>
                          </a:solidFill>
                          <a:latin typeface="Times New Roman" panose="02020603050405020304"/>
                        </a:rPr>
                        <a:t>Save_model</a:t>
                      </a:r>
                      <a:r>
                        <a:rPr lang="en-US" b="0">
                          <a:solidFill>
                            <a:schemeClr val="tx1"/>
                          </a:solidFill>
                          <a:latin typeface="Times New Roman" panose="02020603050405020304"/>
                        </a:rPr>
                        <a:t>()</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graphicFrame>
        <p:nvGraphicFramePr>
          <p:cNvPr id="18" name="Table 17"/>
          <p:cNvGraphicFramePr>
            <a:graphicFrameLocks noGrp="1"/>
          </p:cNvGraphicFramePr>
          <p:nvPr/>
        </p:nvGraphicFramePr>
        <p:xfrm>
          <a:off x="5887528" y="5132716"/>
          <a:ext cx="3779536" cy="2083839"/>
        </p:xfrm>
        <a:graphic>
          <a:graphicData uri="http://schemas.openxmlformats.org/drawingml/2006/table">
            <a:tbl>
              <a:tblPr firstRow="1" firstCol="1" lastCol="1" bandRow="1">
                <a:tableStyleId>{5C22544A-7EE6-4342-B048-85BDC9FD1C3A}</a:tableStyleId>
              </a:tblPr>
              <a:tblGrid>
                <a:gridCol w="3779536"/>
              </a:tblGrid>
              <a:tr h="366585">
                <a:tc>
                  <a:txBody>
                    <a:bodyPr/>
                    <a:lstStyle/>
                    <a:p>
                      <a:pPr lvl="0">
                        <a:buNone/>
                      </a:pPr>
                      <a:r>
                        <a:rPr lang="en-US" b="0" err="1">
                          <a:solidFill>
                            <a:schemeClr val="tx1"/>
                          </a:solidFill>
                          <a:latin typeface="Times New Roman" panose="02020603050405020304"/>
                        </a:rPr>
                        <a:t>Deplayemodel</a:t>
                      </a:r>
                      <a:endParaRPr lang="en-US" b="0" err="1">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r h="666519">
                <a:tc>
                  <a:txBody>
                    <a:bodyPr/>
                    <a:lstStyle/>
                    <a:p>
                      <a:pPr marL="514350" indent="-514350">
                        <a:buFont typeface="Arial" panose="020B0604020202020204"/>
                        <a:buChar char="•"/>
                      </a:pPr>
                      <a:r>
                        <a:rPr lang="en-US" b="0">
                          <a:solidFill>
                            <a:schemeClr val="tx1"/>
                          </a:solidFill>
                          <a:latin typeface="Times New Roman" panose="02020603050405020304"/>
                        </a:rPr>
                        <a:t>Model : model</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r>
              <a:tr h="749833">
                <a:tc>
                  <a:txBody>
                    <a:bodyPr/>
                    <a:lstStyle/>
                    <a:p>
                      <a:pPr marL="457200" indent="-457200">
                        <a:buFont typeface="Arial" panose="020B0604020202020204"/>
                        <a:buChar char="•"/>
                      </a:pPr>
                      <a:r>
                        <a:rPr lang="en-US" b="0">
                          <a:solidFill>
                            <a:schemeClr val="tx1"/>
                          </a:solidFill>
                          <a:latin typeface="Times New Roman" panose="02020603050405020304"/>
                        </a:rPr>
                        <a:t>predict(image: image):str</a:t>
                      </a:r>
                      <a:endParaRPr lang="en-US" b="0">
                        <a:solidFill>
                          <a:schemeClr val="tx1"/>
                        </a:solidFill>
                        <a:latin typeface="Times New Roman" panose="02020603050405020304"/>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r>
            </a:tbl>
          </a:graphicData>
        </a:graphic>
      </p:graphicFrame>
      <p:cxnSp>
        <p:nvCxnSpPr>
          <p:cNvPr id="19" name="Straight Arrow Connector 18"/>
          <p:cNvCxnSpPr/>
          <p:nvPr/>
        </p:nvCxnSpPr>
        <p:spPr>
          <a:xfrm>
            <a:off x="7931987" y="4535337"/>
            <a:ext cx="8627" cy="590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940614" y="2702223"/>
            <a:ext cx="12939" cy="806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154823" y="8089442"/>
            <a:ext cx="8160588" cy="60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3299237" y="3777831"/>
            <a:ext cx="12940" cy="434339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DE4CC-3A66-49B7-B09F-8D8BDB313129}"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7362" y="359630"/>
            <a:ext cx="16521545" cy="8308975"/>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endParaRPr lang="en-IN" sz="3600"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ABSTRACT</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OBJECTIVE</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LITERATURE REVIEW (SOFT COPY OF PAPERS TO BE LINKED AS HYPERLINK)</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DESIGN AND METHODOLOGIES</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IMPLEMENTATION</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TESTING</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INPUT AND OUTPUT</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INCLUDE DEMO VIDEO</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GB" altLang="en-IN" sz="2000" dirty="0">
                <a:latin typeface="Times New Roman" panose="02020603050405020304" pitchFamily="18" charset="0"/>
                <a:cs typeface="Times New Roman" panose="02020603050405020304" pitchFamily="18" charset="0"/>
              </a:rPr>
              <a:t>FUTURE ENHANCEMENTS</a:t>
            </a:r>
            <a:endParaRPr lang="en-GB" alt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GB" altLang="en-IN" sz="2000" dirty="0">
                <a:latin typeface="Times New Roman" panose="02020603050405020304" pitchFamily="18" charset="0"/>
                <a:cs typeface="Times New Roman" panose="02020603050405020304" pitchFamily="18" charset="0"/>
              </a:rPr>
              <a:t>SOCIETAL IMPACT OF PROJECT</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WEB REFERENCES LINK (TILL REVIEW DATE ALL LINKS TO BE INCLUDED DAY WISE)</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PLAGIARISM REPORT OF PPT</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GB" altLang="en-IN" sz="2000" dirty="0">
                <a:latin typeface="Times New Roman" panose="02020603050405020304" pitchFamily="18" charset="0"/>
                <a:cs typeface="Times New Roman" panose="02020603050405020304" pitchFamily="18" charset="0"/>
              </a:rPr>
              <a:t>POSTER PRESENTATION</a:t>
            </a:r>
            <a:endParaRPr lang="en-IN" sz="20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REFERENCES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0ECCC-D19A-4975-AC3B-423484185378}"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049982" y="53244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8363382" y="1960945"/>
            <a:ext cx="2630199" cy="6827709"/>
          </a:xfrm>
          <a:prstGeom prst="rect">
            <a:avLst/>
          </a:prstGeom>
        </p:spPr>
      </p:pic>
      <p:sp>
        <p:nvSpPr>
          <p:cNvPr id="7" name="TextBox 6"/>
          <p:cNvSpPr txBox="1"/>
          <p:nvPr/>
        </p:nvSpPr>
        <p:spPr>
          <a:xfrm>
            <a:off x="2119745" y="1911927"/>
            <a:ext cx="2015837" cy="369332"/>
          </a:xfrm>
          <a:prstGeom prst="rect">
            <a:avLst/>
          </a:prstGeom>
          <a:noFill/>
        </p:spPr>
        <p:txBody>
          <a:bodyPr wrap="square" rtlCol="0">
            <a:spAutoFit/>
          </a:bodyPr>
          <a:lstStyle/>
          <a:p>
            <a:r>
              <a:rPr lang="en-IN" dirty="0" err="1"/>
              <a:t>Eg</a:t>
            </a:r>
            <a:r>
              <a:rPr lang="en-IN" dirty="0"/>
              <a:t>,</a:t>
            </a:r>
            <a:endParaRPr lang="en-IN" dirty="0"/>
          </a:p>
        </p:txBody>
      </p:sp>
      <p:pic>
        <p:nvPicPr>
          <p:cNvPr id="8" name="Picture 7" descr="A screenshot of a computer&#10;&#10;Description automatically generated"/>
          <p:cNvPicPr>
            <a:picLocks noChangeAspect="1"/>
          </p:cNvPicPr>
          <p:nvPr/>
        </p:nvPicPr>
        <p:blipFill>
          <a:blip r:embed="rId2"/>
          <a:stretch>
            <a:fillRect/>
          </a:stretch>
        </p:blipFill>
        <p:spPr>
          <a:xfrm>
            <a:off x="200660" y="-49530"/>
            <a:ext cx="18288000" cy="10287000"/>
          </a:xfrm>
          <a:prstGeom prst="rect">
            <a:avLst/>
          </a:prstGeom>
        </p:spPr>
      </p:pic>
      <p:sp>
        <p:nvSpPr>
          <p:cNvPr id="9" name="Oval 8"/>
          <p:cNvSpPr/>
          <p:nvPr/>
        </p:nvSpPr>
        <p:spPr>
          <a:xfrm>
            <a:off x="3456305" y="8788400"/>
            <a:ext cx="679450" cy="539750"/>
          </a:xfrm>
          <a:prstGeom prst="ellipse">
            <a:avLst/>
          </a:prstGeom>
        </p:spPr>
        <p:style>
          <a:lnRef idx="2">
            <a:prstClr val="black"/>
          </a:lnRef>
          <a:fillRef idx="0">
            <a:srgbClr val="FFFFFF"/>
          </a:fillRef>
          <a:effectRef idx="0">
            <a:srgbClr val="FFFFFF"/>
          </a:effectRef>
          <a:fontRef idx="minor">
            <a:schemeClr val="dk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C7781-9E46-4989-A4FA-4840BE0F37DE}"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405745" y="525472"/>
            <a:ext cx="9144000" cy="646331"/>
          </a:xfrm>
          <a:prstGeom prst="rect">
            <a:avLst/>
          </a:prstGeom>
        </p:spPr>
        <p:txBody>
          <a:bodyPr>
            <a:spAutoFit/>
          </a:bodyPr>
          <a:lstStyle/>
          <a:p>
            <a:r>
              <a:rPr lang="en-US" sz="3600" b="1">
                <a:latin typeface="Times New Roman" panose="02020603050405020304" pitchFamily="18" charset="0"/>
                <a:cs typeface="Times New Roman" panose="02020603050405020304" pitchFamily="18" charset="0"/>
              </a:rPr>
              <a:t>Sequence Diagram</a:t>
            </a:r>
            <a:endParaRPr lang="en-US" sz="3600" b="1">
              <a:latin typeface="Times New Roman" panose="02020603050405020304" pitchFamily="18" charset="0"/>
              <a:cs typeface="Times New Roman" panose="02020603050405020304" pitchFamily="18" charset="0"/>
            </a:endParaRPr>
          </a:p>
        </p:txBody>
      </p:sp>
      <p:sp>
        <p:nvSpPr>
          <p:cNvPr id="8" name="Rectangle 7"/>
          <p:cNvSpPr/>
          <p:nvPr/>
        </p:nvSpPr>
        <p:spPr>
          <a:xfrm>
            <a:off x="656994" y="2021816"/>
            <a:ext cx="2782017" cy="517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Times New Roman" panose="02020603050405020304"/>
                <a:cs typeface="Calibri" panose="020F0502020204030204"/>
              </a:rPr>
              <a:t>Data Collection</a:t>
            </a:r>
            <a:endParaRPr lang="en-US" sz="2000">
              <a:latin typeface="Times New Roman" panose="02020603050405020304"/>
              <a:cs typeface="Times New Roman" panose="02020603050405020304"/>
            </a:endParaRPr>
          </a:p>
        </p:txBody>
      </p:sp>
      <p:sp>
        <p:nvSpPr>
          <p:cNvPr id="9" name="Rectangle 8"/>
          <p:cNvSpPr/>
          <p:nvPr/>
        </p:nvSpPr>
        <p:spPr>
          <a:xfrm>
            <a:off x="7687522" y="2021816"/>
            <a:ext cx="2782017" cy="5175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Model  Training and Evaluation</a:t>
            </a:r>
            <a:endParaRPr lang="en-US" sz="2000">
              <a:latin typeface="Times New Roman" panose="02020603050405020304"/>
            </a:endParaRPr>
          </a:p>
        </p:txBody>
      </p:sp>
      <p:sp>
        <p:nvSpPr>
          <p:cNvPr id="10" name="Rectangle 9"/>
          <p:cNvSpPr/>
          <p:nvPr/>
        </p:nvSpPr>
        <p:spPr>
          <a:xfrm>
            <a:off x="4129125" y="2021815"/>
            <a:ext cx="2782017" cy="5175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Preprocessing Module</a:t>
            </a:r>
            <a:endParaRPr lang="en-US" sz="2000">
              <a:latin typeface="Times New Roman" panose="02020603050405020304"/>
              <a:cs typeface="Times New Roman" panose="02020603050405020304"/>
            </a:endParaRPr>
          </a:p>
        </p:txBody>
      </p:sp>
      <p:cxnSp>
        <p:nvCxnSpPr>
          <p:cNvPr id="14" name="Straight Arrow Connector 13"/>
          <p:cNvCxnSpPr/>
          <p:nvPr/>
        </p:nvCxnSpPr>
        <p:spPr>
          <a:xfrm>
            <a:off x="2036373" y="2564741"/>
            <a:ext cx="29158" cy="571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656994" y="8297533"/>
            <a:ext cx="2782017" cy="5175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Times New Roman" panose="02020603050405020304"/>
              </a:rPr>
              <a:t>Model Development Environment</a:t>
            </a:r>
            <a:endParaRPr lang="en-US" sz="2000">
              <a:latin typeface="Times New Roman" panose="02020603050405020304"/>
              <a:cs typeface="Times New Roman" panose="02020603050405020304"/>
            </a:endParaRPr>
          </a:p>
        </p:txBody>
      </p:sp>
      <p:cxnSp>
        <p:nvCxnSpPr>
          <p:cNvPr id="16" name="Straight Arrow Connector 15"/>
          <p:cNvCxnSpPr/>
          <p:nvPr/>
        </p:nvCxnSpPr>
        <p:spPr>
          <a:xfrm>
            <a:off x="9196297" y="2564741"/>
            <a:ext cx="29158" cy="571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7709088" y="8297533"/>
            <a:ext cx="2782017" cy="5175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Times New Roman" panose="02020603050405020304"/>
              </a:rPr>
              <a:t>Deployed Model</a:t>
            </a:r>
            <a:endParaRPr lang="en-US"/>
          </a:p>
        </p:txBody>
      </p:sp>
      <p:sp>
        <p:nvSpPr>
          <p:cNvPr id="18" name="Rectangle 17"/>
          <p:cNvSpPr/>
          <p:nvPr/>
        </p:nvSpPr>
        <p:spPr>
          <a:xfrm>
            <a:off x="4129126" y="8297532"/>
            <a:ext cx="2782017" cy="5175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Model Testing and Evaluation</a:t>
            </a:r>
            <a:endParaRPr lang="en-US" sz="2000">
              <a:latin typeface="Times New Roman" panose="02020603050405020304"/>
              <a:cs typeface="Times New Roman" panose="02020603050405020304"/>
            </a:endParaRPr>
          </a:p>
        </p:txBody>
      </p:sp>
      <p:sp>
        <p:nvSpPr>
          <p:cNvPr id="19" name="Rectangle 18"/>
          <p:cNvSpPr/>
          <p:nvPr/>
        </p:nvSpPr>
        <p:spPr>
          <a:xfrm>
            <a:off x="4236956" y="6378156"/>
            <a:ext cx="2674187" cy="560716"/>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panose="02020603050405020304"/>
                <a:cs typeface="Calibri" panose="020F0502020204030204"/>
              </a:rPr>
              <a:t>Model Evalution and Hyper-parameter Tuning</a:t>
            </a:r>
            <a:endParaRPr lang="en-US">
              <a:latin typeface="Times New Roman" panose="02020603050405020304"/>
              <a:cs typeface="Calibri" panose="020F0502020204030204"/>
            </a:endParaRPr>
          </a:p>
        </p:txBody>
      </p:sp>
      <p:cxnSp>
        <p:nvCxnSpPr>
          <p:cNvPr id="21" name="Straight Arrow Connector 20"/>
          <p:cNvCxnSpPr/>
          <p:nvPr/>
        </p:nvCxnSpPr>
        <p:spPr>
          <a:xfrm>
            <a:off x="5465373" y="2564740"/>
            <a:ext cx="29158" cy="3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5616335" y="6964212"/>
            <a:ext cx="29158" cy="1315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2087098" y="7719022"/>
            <a:ext cx="34214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H="1" flipV="1">
            <a:off x="2000834" y="3621475"/>
            <a:ext cx="34214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2317579" y="7111401"/>
            <a:ext cx="2782017" cy="51758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Trained model</a:t>
            </a:r>
            <a:endParaRPr lang="en-US" sz="2000">
              <a:latin typeface="Times New Roman" panose="02020603050405020304"/>
              <a:cs typeface="Times New Roman" panose="02020603050405020304"/>
            </a:endParaRPr>
          </a:p>
        </p:txBody>
      </p:sp>
      <p:sp>
        <p:nvSpPr>
          <p:cNvPr id="27" name="Rectangle 26"/>
          <p:cNvSpPr/>
          <p:nvPr/>
        </p:nvSpPr>
        <p:spPr>
          <a:xfrm>
            <a:off x="2188183" y="2992288"/>
            <a:ext cx="2782017" cy="51758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Image data</a:t>
            </a:r>
            <a:endParaRPr lang="en-US" sz="2000">
              <a:latin typeface="Times New Roman" panose="02020603050405020304"/>
            </a:endParaRPr>
          </a:p>
        </p:txBody>
      </p:sp>
      <p:cxnSp>
        <p:nvCxnSpPr>
          <p:cNvPr id="28" name="Straight Arrow Connector 27"/>
          <p:cNvCxnSpPr/>
          <p:nvPr/>
        </p:nvCxnSpPr>
        <p:spPr>
          <a:xfrm flipH="1" flipV="1">
            <a:off x="5731758" y="7719022"/>
            <a:ext cx="34214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6048503" y="7089835"/>
            <a:ext cx="2782017" cy="51758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latin typeface="Times New Roman" panose="02020603050405020304"/>
                <a:cs typeface="Calibri" panose="020F0502020204030204"/>
              </a:rPr>
              <a:t>Model performance metric</a:t>
            </a:r>
            <a:endParaRPr lang="en-US" sz="2000">
              <a:latin typeface="Times New Roman" panose="02020603050405020304"/>
              <a:cs typeface="Calibri" panose="020F0502020204030204"/>
            </a:endParaRPr>
          </a:p>
        </p:txBody>
      </p:sp>
      <p:sp>
        <p:nvSpPr>
          <p:cNvPr id="30" name="Rectangle 29"/>
          <p:cNvSpPr/>
          <p:nvPr/>
        </p:nvSpPr>
        <p:spPr>
          <a:xfrm>
            <a:off x="11112782" y="1797869"/>
            <a:ext cx="6512942" cy="6001643"/>
          </a:xfrm>
          <a:prstGeom prst="rect">
            <a:avLst/>
          </a:prstGeom>
        </p:spPr>
        <p:txBody>
          <a:bodyPr wrap="square" lIns="91440" tIns="45720" rIns="91440" bIns="45720" anchor="t">
            <a:spAutoFit/>
          </a:bodyPr>
          <a:lstStyle/>
          <a:p>
            <a:r>
              <a:rPr lang="en-US" sz="2400">
                <a:latin typeface="Times New Roman" panose="02020603050405020304"/>
                <a:ea typeface="+mn-lt"/>
                <a:cs typeface="+mn-lt"/>
              </a:rPr>
              <a:t>This sequential flow  diagram </a:t>
            </a:r>
            <a:r>
              <a:rPr lang="en-US" sz="2400">
                <a:latin typeface="Times New Roman" panose="02020603050405020304"/>
                <a:ea typeface="+mn-lt"/>
                <a:cs typeface="Times New Roman" panose="02020603050405020304"/>
              </a:rPr>
              <a:t>demonstrates </a:t>
            </a:r>
            <a:r>
              <a:rPr lang="en-US" sz="2400">
                <a:latin typeface="Times New Roman" panose="02020603050405020304"/>
                <a:ea typeface="+mn-lt"/>
                <a:cs typeface="+mn-lt"/>
              </a:rPr>
              <a:t> operations involved in creating and deploying a deep learning model for chili leaf disease prediction. It starts with the collecting of chili leaf photos, which are then preprocessed for uniformity and quality. The preprocessed dataset is divided into training and testing sets for model development and assessment, respectively. Hyperparameter adjustment improves the model's performance, and it is tested to ensure correctness. Once implemented, the model can forecast chili leaf illnesses in real time. Continuous user input and monitoring data drive a feedback loop, allowing for iterative improvements to the model's performance over time.</a:t>
            </a:r>
            <a:endParaRPr lang="en-US" sz="2400">
              <a:latin typeface="Times New Roman" panose="02020603050405020304"/>
              <a:cs typeface="Calibri" panose="020F0502020204030204"/>
            </a:endParaRPr>
          </a:p>
          <a:p>
            <a:endParaRPr lang="en-US" sz="2400">
              <a:latin typeface="Times New Roman" panose="020206030504050203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F13D5-0247-434D-9994-229B3C278A0E}"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TESTING</a:t>
            </a: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TESTING</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E4E7A-FCA2-4138-9CC0-181CEEDEE14E}"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061827" y="689680"/>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361235" y="1866816"/>
            <a:ext cx="17560637" cy="3323987"/>
          </a:xfrm>
          <a:prstGeom prst="rect">
            <a:avLst/>
          </a:prstGeom>
        </p:spPr>
        <p:txBody>
          <a:bodyPr wrap="square" lIns="91440" tIns="45720" rIns="91440" bIns="45720" anchor="t">
            <a:spAutoFit/>
          </a:bodyPr>
          <a:lstStyle/>
          <a:p>
            <a:pPr marL="285750" indent="-285750">
              <a:buFont typeface="Arial" panose="020B0604020202020204"/>
              <a:buChar char="•"/>
            </a:pPr>
            <a:r>
              <a:rPr lang="en-IN" sz="2400" b="1" dirty="0">
                <a:latin typeface="Times New Roman" panose="02020603050405020304"/>
                <a:ea typeface="+mn-lt"/>
                <a:cs typeface="+mn-lt"/>
              </a:rPr>
              <a:t>Model Training Unit Testing</a:t>
            </a:r>
            <a:r>
              <a:rPr lang="en-IN" sz="2400" dirty="0">
                <a:solidFill>
                  <a:srgbClr val="0D0D0D"/>
                </a:solidFill>
                <a:latin typeface="Times New Roman" panose="02020603050405020304"/>
                <a:ea typeface="+mn-lt"/>
                <a:cs typeface="+mn-lt"/>
              </a:rPr>
              <a:t>: </a:t>
            </a:r>
            <a:endParaRPr lang="en-US" sz="2400" dirty="0">
              <a:solidFill>
                <a:srgbClr val="000000"/>
              </a:solidFill>
              <a:latin typeface="Times New Roman" panose="02020603050405020304"/>
              <a:ea typeface="+mn-lt"/>
              <a:cs typeface="Times New Roman" panose="02020603050405020304"/>
            </a:endParaRPr>
          </a:p>
          <a:p>
            <a:r>
              <a:rPr lang="en-IN" sz="2400" dirty="0">
                <a:solidFill>
                  <a:srgbClr val="0D0D0D"/>
                </a:solidFill>
                <a:latin typeface="Times New Roman" panose="02020603050405020304"/>
                <a:ea typeface="+mn-lt"/>
                <a:cs typeface="+mn-lt"/>
              </a:rPr>
              <a:t>         Unit tests can be written to validate the training process of the machine learning model. This includes testing functions or methods responsible for initializing the model, transformation resizes the input image and executing the training loop. It will also t</a:t>
            </a:r>
            <a:r>
              <a:rPr lang="en-IN" sz="2400" dirty="0">
                <a:solidFill>
                  <a:srgbClr val="29261B"/>
                </a:solidFill>
                <a:latin typeface="Times New Roman" panose="02020603050405020304"/>
                <a:ea typeface="+mn-lt"/>
                <a:cs typeface="+mn-lt"/>
              </a:rPr>
              <a:t>est the functionality of the code that loads the image data from the specified directories (</a:t>
            </a:r>
            <a:r>
              <a:rPr lang="en-IN" sz="2400" dirty="0">
                <a:solidFill>
                  <a:srgbClr val="0D0D0D"/>
                </a:solidFill>
                <a:latin typeface="Times New Roman" panose="02020603050405020304"/>
                <a:ea typeface="+mn-lt"/>
                <a:cs typeface="+mn-lt"/>
              </a:rPr>
              <a:t>train</a:t>
            </a:r>
            <a:r>
              <a:rPr lang="en-IN" sz="2400" dirty="0">
                <a:solidFill>
                  <a:srgbClr val="29261B"/>
                </a:solidFill>
                <a:latin typeface="Times New Roman" panose="02020603050405020304"/>
                <a:ea typeface="+mn-lt"/>
                <a:cs typeface="+mn-lt"/>
              </a:rPr>
              <a:t>, </a:t>
            </a:r>
            <a:r>
              <a:rPr lang="en-IN" sz="2400" err="1">
                <a:solidFill>
                  <a:srgbClr val="0D0D0D"/>
                </a:solidFill>
                <a:latin typeface="Times New Roman" panose="02020603050405020304"/>
                <a:ea typeface="+mn-lt"/>
                <a:cs typeface="+mn-lt"/>
              </a:rPr>
              <a:t>val</a:t>
            </a:r>
            <a:r>
              <a:rPr lang="en-IN" sz="2400" dirty="0">
                <a:solidFill>
                  <a:srgbClr val="29261B"/>
                </a:solidFill>
                <a:latin typeface="Times New Roman" panose="02020603050405020304"/>
                <a:ea typeface="+mn-lt"/>
                <a:cs typeface="+mn-lt"/>
              </a:rPr>
              <a:t>, and </a:t>
            </a:r>
            <a:r>
              <a:rPr lang="en-IN" sz="2400" dirty="0">
                <a:solidFill>
                  <a:srgbClr val="0D0D0D"/>
                </a:solidFill>
                <a:latin typeface="Times New Roman" panose="02020603050405020304"/>
                <a:ea typeface="+mn-lt"/>
                <a:cs typeface="+mn-lt"/>
              </a:rPr>
              <a:t>test</a:t>
            </a:r>
            <a:r>
              <a:rPr lang="en-IN" sz="2400" dirty="0">
                <a:solidFill>
                  <a:srgbClr val="29261B"/>
                </a:solidFill>
                <a:latin typeface="Times New Roman" panose="02020603050405020304"/>
                <a:ea typeface="+mn-lt"/>
                <a:cs typeface="+mn-lt"/>
              </a:rPr>
              <a:t>) and test the </a:t>
            </a:r>
            <a:r>
              <a:rPr lang="en-IN" sz="2400" err="1">
                <a:solidFill>
                  <a:srgbClr val="29261B"/>
                </a:solidFill>
                <a:latin typeface="Times New Roman" panose="02020603050405020304"/>
                <a:ea typeface="+mn-lt"/>
                <a:cs typeface="+mn-lt"/>
              </a:rPr>
              <a:t>behavior</a:t>
            </a:r>
            <a:r>
              <a:rPr lang="en-IN" sz="2400" dirty="0">
                <a:solidFill>
                  <a:srgbClr val="29261B"/>
                </a:solidFill>
                <a:latin typeface="Times New Roman" panose="02020603050405020304"/>
                <a:ea typeface="+mn-lt"/>
                <a:cs typeface="+mn-lt"/>
              </a:rPr>
              <a:t> of the image transformation functions (e.g., </a:t>
            </a:r>
            <a:r>
              <a:rPr lang="en-IN" sz="2400" err="1">
                <a:solidFill>
                  <a:srgbClr val="0D0D0D"/>
                </a:solidFill>
                <a:latin typeface="Times New Roman" panose="02020603050405020304"/>
                <a:ea typeface="+mn-lt"/>
                <a:cs typeface="+mn-lt"/>
              </a:rPr>
              <a:t>transforms.Resize</a:t>
            </a:r>
            <a:r>
              <a:rPr lang="en-IN" sz="2400" dirty="0">
                <a:solidFill>
                  <a:srgbClr val="29261B"/>
                </a:solidFill>
                <a:latin typeface="Times New Roman" panose="02020603050405020304"/>
                <a:ea typeface="+mn-lt"/>
                <a:cs typeface="+mn-lt"/>
              </a:rPr>
              <a:t>, </a:t>
            </a:r>
            <a:r>
              <a:rPr lang="en-IN" sz="2400" err="1">
                <a:solidFill>
                  <a:srgbClr val="0D0D0D"/>
                </a:solidFill>
                <a:latin typeface="Times New Roman" panose="02020603050405020304"/>
                <a:ea typeface="+mn-lt"/>
                <a:cs typeface="+mn-lt"/>
              </a:rPr>
              <a:t>transforms.CenterCrop</a:t>
            </a:r>
            <a:r>
              <a:rPr lang="en-IN" sz="2400" dirty="0">
                <a:solidFill>
                  <a:srgbClr val="29261B"/>
                </a:solidFill>
                <a:latin typeface="Times New Roman" panose="02020603050405020304"/>
                <a:ea typeface="+mn-lt"/>
                <a:cs typeface="+mn-lt"/>
              </a:rPr>
              <a:t>, </a:t>
            </a:r>
            <a:r>
              <a:rPr lang="en-IN" sz="2400" err="1">
                <a:solidFill>
                  <a:srgbClr val="0D0D0D"/>
                </a:solidFill>
                <a:latin typeface="Times New Roman" panose="02020603050405020304"/>
                <a:ea typeface="+mn-lt"/>
                <a:cs typeface="+mn-lt"/>
              </a:rPr>
              <a:t>transforms.ToTensor</a:t>
            </a:r>
            <a:r>
              <a:rPr lang="en-IN" sz="2400" dirty="0">
                <a:solidFill>
                  <a:srgbClr val="29261B"/>
                </a:solidFill>
                <a:latin typeface="Times New Roman" panose="02020603050405020304"/>
                <a:ea typeface="+mn-lt"/>
                <a:cs typeface="+mn-lt"/>
              </a:rPr>
              <a:t>, and </a:t>
            </a:r>
            <a:r>
              <a:rPr lang="en-IN" sz="2400" err="1">
                <a:solidFill>
                  <a:srgbClr val="0D0D0D"/>
                </a:solidFill>
                <a:latin typeface="Times New Roman" panose="02020603050405020304"/>
                <a:ea typeface="+mn-lt"/>
                <a:cs typeface="+mn-lt"/>
              </a:rPr>
              <a:t>transforms.Normalize</a:t>
            </a:r>
            <a:r>
              <a:rPr lang="en-IN" sz="2400" dirty="0">
                <a:solidFill>
                  <a:srgbClr val="29261B"/>
                </a:solidFill>
                <a:latin typeface="Times New Roman" panose="02020603050405020304"/>
                <a:ea typeface="+mn-lt"/>
                <a:cs typeface="+mn-lt"/>
              </a:rPr>
              <a:t>).</a:t>
            </a:r>
            <a:endParaRPr lang="en-IN">
              <a:latin typeface="Times New Roman" panose="02020603050405020304"/>
              <a:cs typeface="Times New Roman" panose="02020603050405020304"/>
            </a:endParaRPr>
          </a:p>
          <a:p>
            <a:endParaRPr lang="en-IN" sz="2400" dirty="0">
              <a:solidFill>
                <a:srgbClr val="29261B"/>
              </a:solidFill>
              <a:latin typeface="Times New Roman" panose="02020603050405020304"/>
              <a:cs typeface="Calibri" panose="020F0502020204030204"/>
            </a:endParaRPr>
          </a:p>
          <a:p>
            <a:endParaRPr lang="en-IN" sz="2400" dirty="0">
              <a:solidFill>
                <a:srgbClr val="29261B"/>
              </a:solidFill>
              <a:latin typeface="Times New Roman" panose="02020603050405020304"/>
              <a:cs typeface="Calibri" panose="020F0502020204030204"/>
            </a:endParaRPr>
          </a:p>
          <a:p>
            <a:r>
              <a:rPr lang="en-IN" sz="2400" dirty="0">
                <a:solidFill>
                  <a:srgbClr val="29261B"/>
                </a:solidFill>
                <a:latin typeface="Times New Roman" panose="02020603050405020304"/>
                <a:cs typeface="Calibri" panose="020F0502020204030204"/>
              </a:rPr>
              <a:t>Screenshot:</a:t>
            </a:r>
            <a:endParaRPr lang="en-IN" sz="2400" dirty="0">
              <a:solidFill>
                <a:srgbClr val="29261B"/>
              </a:solidFill>
              <a:latin typeface="Times New Roman" panose="02020603050405020304"/>
              <a:cs typeface="Calibri" panose="020F0502020204030204"/>
            </a:endParaRPr>
          </a:p>
          <a:p>
            <a:endParaRPr lang="en-US" dirty="0"/>
          </a:p>
        </p:txBody>
      </p:sp>
      <p:sp>
        <p:nvSpPr>
          <p:cNvPr id="7" name="Rectangle 6"/>
          <p:cNvSpPr/>
          <p:nvPr/>
        </p:nvSpPr>
        <p:spPr>
          <a:xfrm>
            <a:off x="1771251" y="4226868"/>
            <a:ext cx="646331" cy="646331"/>
          </a:xfrm>
          <a:prstGeom prst="rect">
            <a:avLst/>
          </a:prstGeom>
        </p:spPr>
        <p:txBody>
          <a:bodyPr wrap="none" lIns="91440" tIns="45720" rIns="91440" bIns="45720" anchor="t">
            <a:spAutoFit/>
          </a:bodyPr>
          <a:lstStyle/>
          <a:p>
            <a:pPr lvl="1"/>
            <a:endParaRPr lang="en-US"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581891" y="5526917"/>
            <a:ext cx="17394382" cy="830997"/>
          </a:xfrm>
          <a:prstGeom prst="rect">
            <a:avLst/>
          </a:prstGeom>
        </p:spPr>
        <p:txBody>
          <a:bodyPr wrap="square" lIns="91440" tIns="45720" rIns="91440" bIns="45720" anchor="t">
            <a:spAutoFit/>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9" name="Picture 8" descr="A screenshot of a computer code&#10;&#10;Description automatically generated"/>
          <p:cNvPicPr>
            <a:picLocks noChangeAspect="1"/>
          </p:cNvPicPr>
          <p:nvPr/>
        </p:nvPicPr>
        <p:blipFill>
          <a:blip r:embed="rId1"/>
          <a:stretch>
            <a:fillRect/>
          </a:stretch>
        </p:blipFill>
        <p:spPr>
          <a:xfrm>
            <a:off x="3613897" y="5137862"/>
            <a:ext cx="9144000" cy="350751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2B16B-004E-4C3C-A361-0C112133F073}"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34038" y="557979"/>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800549" y="1692116"/>
            <a:ext cx="16874998" cy="2492990"/>
          </a:xfrm>
          <a:prstGeom prst="rect">
            <a:avLst/>
          </a:prstGeom>
        </p:spPr>
        <p:txBody>
          <a:bodyPr wrap="square" lIns="91440" tIns="45720" rIns="91440" bIns="45720" anchor="t">
            <a:spAutoFit/>
          </a:bodyPr>
          <a:lstStyle/>
          <a:p>
            <a:r>
              <a:rPr lang="en-IN" sz="2400" dirty="0">
                <a:solidFill>
                  <a:srgbClr val="29261B"/>
                </a:solidFill>
                <a:latin typeface="Times New Roman" panose="02020603050405020304"/>
                <a:ea typeface="+mn-lt"/>
                <a:cs typeface="+mn-lt"/>
              </a:rPr>
              <a:t>System testing involves testing the entire integrated system as a whole to verify that it meets the specified requirements and behaves as expected. In the case of the chili leaf disease prediction model, system testing could include:</a:t>
            </a:r>
            <a:endParaRPr lang="en-US" sz="2400">
              <a:latin typeface="Times New Roman" panose="02020603050405020304"/>
              <a:cs typeface="Times New Roman" panose="02020603050405020304"/>
            </a:endParaRPr>
          </a:p>
          <a:p>
            <a:endParaRPr lang="en-IN" sz="2400" dirty="0">
              <a:solidFill>
                <a:srgbClr val="29261B"/>
              </a:solidFill>
              <a:latin typeface="Times New Roman" panose="02020603050405020304"/>
              <a:ea typeface="+mn-lt"/>
              <a:cs typeface="+mn-lt"/>
            </a:endParaRPr>
          </a:p>
          <a:p>
            <a:pPr marL="285750" indent="-285750">
              <a:buFont typeface="Arial" panose="020B0604020202020204"/>
              <a:buChar char="•"/>
            </a:pPr>
            <a:r>
              <a:rPr lang="en-IN" sz="2400" b="1" dirty="0">
                <a:solidFill>
                  <a:srgbClr val="29261B"/>
                </a:solidFill>
                <a:latin typeface="Times New Roman" panose="02020603050405020304"/>
                <a:ea typeface="+mn-lt"/>
                <a:cs typeface="+mn-lt"/>
              </a:rPr>
              <a:t>End-to-End Testing</a:t>
            </a:r>
            <a:r>
              <a:rPr lang="en-IN" sz="2400" dirty="0">
                <a:solidFill>
                  <a:srgbClr val="29261B"/>
                </a:solidFill>
                <a:latin typeface="Times New Roman" panose="02020603050405020304"/>
                <a:ea typeface="+mn-lt"/>
                <a:cs typeface="+mn-lt"/>
              </a:rPr>
              <a:t>: Test the complete end-to-end workflow of the system, from uploading or providing an image to receiving the predicted disease output. This could involve manual testing or automated testing using tools like Selenium for web applications.</a:t>
            </a:r>
            <a:endParaRPr lang="en-IN" sz="2400" dirty="0">
              <a:solidFill>
                <a:srgbClr val="29261B"/>
              </a:solidFill>
              <a:latin typeface="Times New Roman" panose="02020603050405020304"/>
              <a:ea typeface="+mn-lt"/>
              <a:cs typeface="+mn-lt"/>
            </a:endParaRPr>
          </a:p>
          <a:p>
            <a:endParaRPr lang="en-IN" dirty="0">
              <a:latin typeface="Calibri" panose="020F0502020204030204"/>
              <a:cs typeface="Calibri" panose="020F0502020204030204"/>
            </a:endParaRPr>
          </a:p>
          <a:p>
            <a:endParaRPr lang="en-IN" dirty="0"/>
          </a:p>
        </p:txBody>
      </p:sp>
      <p:sp>
        <p:nvSpPr>
          <p:cNvPr id="7" name="Rectangle 6"/>
          <p:cNvSpPr/>
          <p:nvPr/>
        </p:nvSpPr>
        <p:spPr>
          <a:xfrm>
            <a:off x="6250202" y="4917271"/>
            <a:ext cx="196849" cy="646331"/>
          </a:xfrm>
          <a:prstGeom prst="rect">
            <a:avLst/>
          </a:prstGeom>
        </p:spPr>
        <p:txBody>
          <a:bodyPr wrap="none" lIns="91440" tIns="45720" rIns="91440" bIns="45720" anchor="t">
            <a:spAutoFit/>
          </a:bodyPr>
          <a:lstStyle/>
          <a:p>
            <a:pPr marL="355600" indent="-343535">
              <a:lnSpc>
                <a:spcPct val="100000"/>
              </a:lnSpc>
              <a:buSzPct val="83000"/>
              <a:tabLst>
                <a:tab pos="355600" algn="l"/>
                <a:tab pos="356235" algn="l"/>
              </a:tabLst>
            </a:pPr>
            <a:endParaRPr lang="en-IN" sz="3600" b="1" spc="-15" dirty="0">
              <a:latin typeface="Times New Roman" panose="02020603050405020304"/>
              <a:cs typeface="Times New Roman" panose="02020603050405020304"/>
            </a:endParaRPr>
          </a:p>
        </p:txBody>
      </p:sp>
      <p:sp>
        <p:nvSpPr>
          <p:cNvPr id="8" name="Rectangle 7"/>
          <p:cNvSpPr/>
          <p:nvPr/>
        </p:nvSpPr>
        <p:spPr>
          <a:xfrm>
            <a:off x="935181" y="6545226"/>
            <a:ext cx="16604673" cy="461665"/>
          </a:xfrm>
          <a:prstGeom prst="rect">
            <a:avLst/>
          </a:prstGeom>
        </p:spPr>
        <p:txBody>
          <a:bodyPr wrap="square" lIns="91440" tIns="45720" rIns="91440" bIns="45720" anchor="t">
            <a:spAutoFit/>
          </a:bodyPr>
          <a:lstStyle/>
          <a:p>
            <a:endParaRPr lang="en-IN" sz="2400" dirty="0">
              <a:latin typeface="Times New Roman" panose="02020603050405020304"/>
              <a:cs typeface="Times New Roman" panose="02020603050405020304"/>
            </a:endParaRPr>
          </a:p>
        </p:txBody>
      </p:sp>
      <p:pic>
        <p:nvPicPr>
          <p:cNvPr id="11" name="Picture 10" descr="A screenshot of a computer&#10;&#10;Description automatically generated"/>
          <p:cNvPicPr>
            <a:picLocks noChangeAspect="1"/>
          </p:cNvPicPr>
          <p:nvPr/>
        </p:nvPicPr>
        <p:blipFill>
          <a:blip r:embed="rId1"/>
          <a:stretch>
            <a:fillRect/>
          </a:stretch>
        </p:blipFill>
        <p:spPr>
          <a:xfrm>
            <a:off x="2626939" y="3819244"/>
            <a:ext cx="12563475" cy="54387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6DB151-DD27-44D8-9412-9D5F6FF65A2E}"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6" name="Rectangle 5"/>
          <p:cNvSpPr/>
          <p:nvPr/>
        </p:nvSpPr>
        <p:spPr>
          <a:xfrm>
            <a:off x="1456212" y="2028597"/>
            <a:ext cx="1992084" cy="369332"/>
          </a:xfrm>
          <a:prstGeom prst="rect">
            <a:avLst/>
          </a:prstGeom>
        </p:spPr>
        <p:txBody>
          <a:bodyPr wrap="none" lIns="91440" tIns="45720" rIns="91440" bIns="45720" anchor="t">
            <a:spAutoFit/>
          </a:bodyPr>
          <a:lstStyle/>
          <a:p>
            <a:pPr marL="12700">
              <a:lnSpc>
                <a:spcPct val="100000"/>
              </a:lnSpc>
              <a:spcBef>
                <a:spcPts val="125"/>
              </a:spcBef>
            </a:pPr>
            <a:r>
              <a:rPr lang="en-IN" spc="-5" dirty="0">
                <a:latin typeface="Times New Roman" panose="02020603050405020304"/>
                <a:cs typeface="Times New Roman" panose="02020603050405020304"/>
              </a:rPr>
              <a:t>DATASET</a:t>
            </a:r>
            <a:r>
              <a:rPr lang="en-IN" spc="-70" dirty="0">
                <a:latin typeface="Times New Roman" panose="02020603050405020304"/>
                <a:cs typeface="Times New Roman" panose="02020603050405020304"/>
              </a:rPr>
              <a:t> </a:t>
            </a:r>
            <a:r>
              <a:rPr lang="en-IN" spc="-15" dirty="0">
                <a:latin typeface="Times New Roman" panose="02020603050405020304"/>
                <a:cs typeface="Times New Roman" panose="02020603050405020304"/>
              </a:rPr>
              <a:t>IMAGE</a:t>
            </a:r>
            <a:endParaRPr lang="en-IN" dirty="0">
              <a:latin typeface="Times New Roman" panose="02020603050405020304"/>
              <a:cs typeface="Times New Roman" panose="02020603050405020304"/>
            </a:endParaRPr>
          </a:p>
        </p:txBody>
      </p:sp>
      <p:sp>
        <p:nvSpPr>
          <p:cNvPr id="8" name="Rectangle 7"/>
          <p:cNvSpPr/>
          <p:nvPr/>
        </p:nvSpPr>
        <p:spPr>
          <a:xfrm>
            <a:off x="1196397" y="7972198"/>
            <a:ext cx="184731" cy="369332"/>
          </a:xfrm>
          <a:prstGeom prst="rect">
            <a:avLst/>
          </a:prstGeom>
        </p:spPr>
        <p:txBody>
          <a:bodyPr wrap="none" lIns="91440" tIns="45720" rIns="91440" bIns="45720" anchor="t">
            <a:spAutoFit/>
          </a:bodyPr>
          <a:lstStyle/>
          <a:p>
            <a:endParaRPr lang="en-IN" b="1" dirty="0">
              <a:latin typeface="Times New Roman" panose="02020603050405020304" pitchFamily="18" charset="0"/>
              <a:cs typeface="Times New Roman" panose="02020603050405020304" pitchFamily="18" charset="0"/>
            </a:endParaRPr>
          </a:p>
        </p:txBody>
      </p:sp>
      <p:pic>
        <p:nvPicPr>
          <p:cNvPr id="10" name="Picture 9" descr="A screenshot of a computer&#10;&#10;Description automatically generated"/>
          <p:cNvPicPr>
            <a:picLocks noChangeAspect="1"/>
          </p:cNvPicPr>
          <p:nvPr/>
        </p:nvPicPr>
        <p:blipFill>
          <a:blip r:embed="rId1"/>
          <a:stretch>
            <a:fillRect/>
          </a:stretch>
        </p:blipFill>
        <p:spPr>
          <a:xfrm>
            <a:off x="4791614" y="2881034"/>
            <a:ext cx="9074567" cy="61217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D9C17-9585-400E-A6C1-A0A8B5B8001B}"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sp>
        <p:nvSpPr>
          <p:cNvPr id="8" name="Rectangle 7"/>
          <p:cNvSpPr/>
          <p:nvPr/>
        </p:nvSpPr>
        <p:spPr>
          <a:xfrm>
            <a:off x="1134052" y="8741125"/>
            <a:ext cx="184731" cy="369332"/>
          </a:xfrm>
          <a:prstGeom prst="rect">
            <a:avLst/>
          </a:prstGeom>
        </p:spPr>
        <p:txBody>
          <a:bodyPr wrap="none" lIns="91440" tIns="45720" rIns="91440" bIns="45720" anchor="t">
            <a:spAutoFit/>
          </a:bodyPr>
          <a:lstStyle/>
          <a:p>
            <a:endParaRPr lang="en-IN" b="1" dirty="0">
              <a:latin typeface="Times New Roman" panose="02020603050405020304" pitchFamily="18" charset="0"/>
              <a:cs typeface="Times New Roman" panose="02020603050405020304" pitchFamily="18" charset="0"/>
            </a:endParaRPr>
          </a:p>
        </p:txBody>
      </p:sp>
      <p:pic>
        <p:nvPicPr>
          <p:cNvPr id="9" name="Picture 8" descr="A screenshot of a computer program&#10;&#10;Description automatically generated"/>
          <p:cNvPicPr>
            <a:picLocks noChangeAspect="1"/>
          </p:cNvPicPr>
          <p:nvPr/>
        </p:nvPicPr>
        <p:blipFill>
          <a:blip r:embed="rId1"/>
          <a:stretch>
            <a:fillRect/>
          </a:stretch>
        </p:blipFill>
        <p:spPr>
          <a:xfrm>
            <a:off x="3097867" y="1348911"/>
            <a:ext cx="10579473" cy="80094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91F92F-3C93-4B0C-886F-9CFD76B75E62}"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822324" y="8159234"/>
            <a:ext cx="184731" cy="369332"/>
          </a:xfrm>
          <a:prstGeom prst="rect">
            <a:avLst/>
          </a:prstGeom>
        </p:spPr>
        <p:txBody>
          <a:bodyPr wrap="none" lIns="91440" tIns="45720" rIns="91440" bIns="45720" anchor="t">
            <a:spAutoFit/>
          </a:bodyPr>
          <a:lstStyle/>
          <a:p>
            <a:endParaRPr lang="en-IN" b="1" dirty="0">
              <a:latin typeface="Times New Roman" panose="02020603050405020304" pitchFamily="18" charset="0"/>
              <a:cs typeface="Times New Roman" panose="02020603050405020304" pitchFamily="18" charset="0"/>
            </a:endParaRPr>
          </a:p>
        </p:txBody>
      </p:sp>
      <p:pic>
        <p:nvPicPr>
          <p:cNvPr id="9" name="Picture 8" descr="A close-up of a plant&#10;&#10;Description automatically generated"/>
          <p:cNvPicPr>
            <a:picLocks noChangeAspect="1"/>
          </p:cNvPicPr>
          <p:nvPr/>
        </p:nvPicPr>
        <p:blipFill>
          <a:blip r:embed="rId1"/>
          <a:stretch>
            <a:fillRect/>
          </a:stretch>
        </p:blipFill>
        <p:spPr>
          <a:xfrm>
            <a:off x="1548653" y="2568388"/>
            <a:ext cx="14770473" cy="38391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3BA88-4285-4BA5-93BB-95081E6FAF05}"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6" name="TextBox 5"/>
          <p:cNvSpPr txBox="1"/>
          <p:nvPr/>
        </p:nvSpPr>
        <p:spPr>
          <a:xfrm>
            <a:off x="1496291" y="1683327"/>
            <a:ext cx="14006620" cy="6124754"/>
          </a:xfrm>
          <a:prstGeom prst="rect">
            <a:avLst/>
          </a:prstGeom>
          <a:noFill/>
        </p:spPr>
        <p:txBody>
          <a:bodyPr wrap="square" lIns="91440" tIns="45720" rIns="91440" bIns="45720" rtlCol="0" anchor="t">
            <a:spAutoFit/>
          </a:bodyPr>
          <a:lstStyle/>
          <a:p>
            <a:pPr marL="457200" indent="-457200">
              <a:buFont typeface="Arial" panose="020B0604020202020204"/>
              <a:buChar char="•"/>
            </a:pPr>
            <a:r>
              <a:rPr lang="en-IN" sz="2800" dirty="0">
                <a:latin typeface="Times New Roman" panose="02020603050405020304"/>
                <a:ea typeface="+mn-lt"/>
                <a:cs typeface="Times New Roman" panose="02020603050405020304"/>
              </a:rPr>
              <a:t>In conclusion, we created a deep learning model to predict the state of chili leaves, with an emphasis on the presence of illnesses. </a:t>
            </a:r>
            <a:endParaRPr lang="en-US" sz="2800">
              <a:latin typeface="Times New Roman" panose="02020603050405020304"/>
              <a:ea typeface="+mn-lt"/>
              <a:cs typeface="Times New Roman" panose="02020603050405020304"/>
            </a:endParaRPr>
          </a:p>
          <a:p>
            <a:pPr marL="457200" indent="-457200">
              <a:buFont typeface="Arial" panose="020B0604020202020204"/>
              <a:buChar char="•"/>
            </a:pPr>
            <a:r>
              <a:rPr lang="en-IN" sz="2800" dirty="0">
                <a:latin typeface="Times New Roman" panose="02020603050405020304"/>
                <a:ea typeface="+mn-lt"/>
                <a:cs typeface="Times New Roman" panose="02020603050405020304"/>
              </a:rPr>
              <a:t>Our program takes in photos of chili leaves and accurately classifies them as 'good' or 'bad', indicating the presence of disease.</a:t>
            </a:r>
            <a:endParaRPr lang="en-US" sz="2800" dirty="0">
              <a:latin typeface="Times New Roman" panose="02020603050405020304"/>
              <a:ea typeface="+mn-lt"/>
              <a:cs typeface="Times New Roman" panose="02020603050405020304"/>
            </a:endParaRPr>
          </a:p>
          <a:p>
            <a:pPr marL="457200" indent="-457200">
              <a:buFont typeface="Arial" panose="020B0604020202020204"/>
              <a:buChar char="•"/>
            </a:pPr>
            <a:r>
              <a:rPr lang="en-IN" sz="2800" dirty="0">
                <a:latin typeface="Times New Roman" panose="02020603050405020304"/>
                <a:ea typeface="+mn-lt"/>
                <a:cs typeface="Times New Roman" panose="02020603050405020304"/>
              </a:rPr>
              <a:t>This tool can greatly assist farmers and agricultural professionals in the early detection and management of chili plant diseases, resulting in increased crop output and quality. </a:t>
            </a:r>
            <a:endParaRPr lang="en-US" sz="2800">
              <a:latin typeface="Times New Roman" panose="02020603050405020304"/>
              <a:ea typeface="+mn-lt"/>
              <a:cs typeface="Times New Roman" panose="02020603050405020304"/>
            </a:endParaRPr>
          </a:p>
          <a:p>
            <a:pPr marL="457200" indent="-457200">
              <a:buFont typeface="Arial" panose="020B0604020202020204"/>
              <a:buChar char="•"/>
            </a:pPr>
            <a:r>
              <a:rPr lang="en-IN" sz="2800" dirty="0">
                <a:latin typeface="Times New Roman" panose="02020603050405020304"/>
                <a:ea typeface="+mn-lt"/>
                <a:cs typeface="Times New Roman" panose="02020603050405020304"/>
              </a:rPr>
              <a:t>Moving forward, more research and development can improve the accuracy and efficiency of such models, helping to promote sustainable agriculture practices."</a:t>
            </a:r>
            <a:endParaRPr lang="en-IN" sz="2800" dirty="0">
              <a:latin typeface="Times New Roman" panose="02020603050405020304"/>
              <a:ea typeface="+mn-lt"/>
              <a:cs typeface="Times New Roman" panose="02020603050405020304"/>
            </a:endParaRPr>
          </a:p>
          <a:p>
            <a:pPr marL="457200" indent="-457200">
              <a:buFont typeface="Arial" panose="020B0604020202020204"/>
              <a:buChar char="•"/>
            </a:pPr>
            <a:r>
              <a:rPr lang="en-IN" sz="2800" dirty="0">
                <a:latin typeface="Times New Roman" panose="02020603050405020304"/>
                <a:ea typeface="+mn-lt"/>
                <a:cs typeface="+mn-lt"/>
              </a:rPr>
              <a:t>The development of a reliable deep learning model for predicting chili leaf disease is a big step toward sustainable agriculture methods.</a:t>
            </a:r>
            <a:endParaRPr lang="en-IN" sz="2800" dirty="0">
              <a:latin typeface="Times New Roman" panose="02020603050405020304"/>
              <a:ea typeface="+mn-lt"/>
              <a:cs typeface="Times New Roman" panose="02020603050405020304"/>
            </a:endParaRPr>
          </a:p>
          <a:p>
            <a:pPr marL="457200" indent="-457200">
              <a:buFont typeface="Arial" panose="020B0604020202020204"/>
              <a:buChar char="•"/>
            </a:pPr>
            <a:r>
              <a:rPr lang="en-IN" sz="2800" dirty="0">
                <a:latin typeface="Times New Roman" panose="02020603050405020304"/>
                <a:ea typeface="+mn-lt"/>
                <a:cs typeface="+mn-lt"/>
              </a:rPr>
              <a:t> By allowing for early identification and treatment of plant diseases, our model can help to reduce dependency on chemical pesticides, promote ecologically friendly farming methods, and provide a more secure food supply chain.</a:t>
            </a:r>
            <a:endParaRPr lang="en-IN" sz="2800" dirty="0">
              <a:latin typeface="Times New Roman" panose="02020603050405020304"/>
              <a:cs typeface="Times New Roman" panose="02020603050405020304"/>
            </a:endParaRPr>
          </a:p>
          <a:p>
            <a:pPr marL="457200" indent="-457200">
              <a:buFont typeface="Arial" panose="020B0604020202020204"/>
              <a:buChar char="•"/>
            </a:pPr>
            <a:endParaRPr lang="en-IN" sz="2800" dirty="0">
              <a:latin typeface="Times New Roman" panose="02020603050405020304"/>
              <a:cs typeface="Times New Roman" panose="0202060305040502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0DA4A225-09EB-4D3F-8A0A-5AC0F25B7287}" type="datetime4">
              <a:rPr lang="en-US" smtClean="0"/>
            </a:fld>
            <a:endParaRPr lang="en-US"/>
          </a:p>
        </p:txBody>
      </p:sp>
      <p:sp>
        <p:nvSpPr>
          <p:cNvPr id="3" name="Footer Placeholder 2"/>
          <p:cNvSpPr>
            <a:spLocks noGrp="1"/>
          </p:cNvSpPr>
          <p:nvPr>
            <p:ph type="ftr" sz="quarter" idx="11"/>
          </p:nvPr>
        </p:nvSpPr>
        <p:spPr/>
        <p:txBody>
          <a:bodyPr/>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5702935" y="836295"/>
            <a:ext cx="11474450" cy="824230"/>
          </a:xfrm>
          <a:prstGeom prst="rect">
            <a:avLst/>
          </a:prstGeom>
          <a:noFill/>
        </p:spPr>
        <p:txBody>
          <a:bodyPr wrap="square" rtlCol="0">
            <a:noAutofit/>
          </a:bodyPr>
          <a:p>
            <a:r>
              <a:rPr lang="en-GB" altLang="en-US" sz="3600" b="1">
                <a:latin typeface="Times New Roman" panose="02020603050405020304" pitchFamily="18" charset="0"/>
                <a:cs typeface="Times New Roman" panose="02020603050405020304" pitchFamily="18" charset="0"/>
              </a:rPr>
              <a:t>FUTURE ENHANCEMENTS</a:t>
            </a:r>
            <a:endParaRPr lang="en-GB" altLang="en-US" sz="3600" b="1">
              <a:latin typeface="Times New Roman" panose="02020603050405020304" pitchFamily="18" charset="0"/>
              <a:cs typeface="Times New Roman" panose="02020603050405020304" pitchFamily="18" charset="0"/>
            </a:endParaRPr>
          </a:p>
        </p:txBody>
      </p:sp>
      <p:sp>
        <p:nvSpPr>
          <p:cNvPr id="6" name="Text Box 5"/>
          <p:cNvSpPr txBox="1"/>
          <p:nvPr/>
        </p:nvSpPr>
        <p:spPr>
          <a:xfrm>
            <a:off x="1311275" y="2103120"/>
            <a:ext cx="15586710" cy="6494780"/>
          </a:xfrm>
          <a:prstGeom prst="rect">
            <a:avLst/>
          </a:prstGeom>
          <a:noFill/>
        </p:spPr>
        <p:txBody>
          <a:bodyPr wrap="square" rtlCol="0">
            <a:noAutofit/>
          </a:bodyPr>
          <a:p>
            <a:r>
              <a:rPr lang="en-GB"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In comtemplating future enhancements for the chili leaf disease prediction project. First off, the model's usefulness would be greatly increased if it could be made to classify chili leaf diseases into more than one class. Farmers could obtain more accurate insights into the health state of their crops, enabling tailored treatment techniques and enhancing crop management practices, by training the model to identify specific illnesses rather than just differentiating between healthy and unhealthy leaves. Farmers may be able to take proactive steps to contain and mitigate the spread of diseases within their chili plants by using techniques for disease localization and leaf segmentation within the images. This could give farmers more precise information about the scope and location of disease outbreaks.</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GB"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Adding real-time monitoring capabilities to the system is another exciting avenue for future development. Farmers would be able to continuously evaluate the health of their crops if a monitoring system with cameras or drones that could take pictures of chili plants in fields was developed. Farmers might receive rapid feedback on the disease state of their chili leaves by including the disease prediction model into this monitoring system. This would enable prompt interventions and proactive management of disease outbreaks. The accessibility and usability of the system would also be improved by the creation of a mobile application that would allow farmers to take and submit pictures of chili leaves for disease prediction while on the road.</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9FC21-E5B0-436E-93A3-19A756C88E8D}"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85559" y="389205"/>
            <a:ext cx="15469732" cy="9063507"/>
          </a:xfrm>
          <a:prstGeom prst="rect">
            <a:avLst/>
          </a:prstGeom>
        </p:spPr>
        <p:txBody>
          <a:bodyPr wrap="square" lIns="91440" tIns="45720" rIns="91440" bIns="45720" anchor="t">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a:p>
            <a:pPr lvl="1">
              <a:lnSpc>
                <a:spcPct val="150000"/>
              </a:lnSpc>
            </a:pPr>
            <a:endParaRPr lang="en-IN" sz="3200" b="1" dirty="0">
              <a:latin typeface="Times New Roman" panose="02020603050405020304" pitchFamily="18" charset="0"/>
              <a:cs typeface="Times New Roman" panose="02020603050405020304" pitchFamily="18" charset="0"/>
            </a:endParaRPr>
          </a:p>
          <a:p>
            <a:pPr marL="914400" lvl="1" indent="-457200">
              <a:lnSpc>
                <a:spcPct val="150000"/>
              </a:lnSpc>
              <a:buFont typeface="Arial,Sans-Serif"/>
              <a:buChar char="•"/>
            </a:pPr>
            <a:r>
              <a:rPr lang="en-IN" sz="2400" dirty="0">
                <a:solidFill>
                  <a:srgbClr val="000000"/>
                </a:solidFill>
                <a:latin typeface="Times New Roman" panose="02020603050405020304"/>
                <a:ea typeface="+mn-lt"/>
                <a:cs typeface="Times New Roman" panose="02020603050405020304"/>
              </a:rPr>
              <a:t>Chili leaf </a:t>
            </a:r>
            <a:r>
              <a:rPr lang="en-IN" sz="2400" dirty="0">
                <a:solidFill>
                  <a:srgbClr val="444444"/>
                </a:solidFill>
                <a:latin typeface="Times New Roman" panose="02020603050405020304"/>
                <a:ea typeface="+mn-lt"/>
                <a:cs typeface="Times New Roman" panose="02020603050405020304"/>
              </a:rPr>
              <a:t>diseases</a:t>
            </a:r>
            <a:r>
              <a:rPr lang="en-IN" sz="2400" dirty="0">
                <a:solidFill>
                  <a:srgbClr val="000000"/>
                </a:solidFill>
                <a:latin typeface="Times New Roman" panose="02020603050405020304"/>
                <a:ea typeface="+mn-lt"/>
                <a:cs typeface="Times New Roman" panose="02020603050405020304"/>
              </a:rPr>
              <a:t> cause considerable damage to chili plants, resulting </a:t>
            </a:r>
            <a:r>
              <a:rPr lang="en-IN" sz="2400" dirty="0">
                <a:latin typeface="Times New Roman" panose="02020603050405020304"/>
                <a:cs typeface="Times New Roman" panose="02020603050405020304"/>
              </a:rPr>
              <a:t>in lower agricultural yields and economic losses for growers.</a:t>
            </a:r>
            <a:endParaRPr lang="en-US" sz="2400" dirty="0">
              <a:latin typeface="Times New Roman" panose="02020603050405020304"/>
              <a:cs typeface="Times New Roman" panose="02020603050405020304"/>
            </a:endParaRPr>
          </a:p>
          <a:p>
            <a:pPr marL="914400" lvl="1" indent="-457200">
              <a:lnSpc>
                <a:spcPct val="150000"/>
              </a:lnSpc>
              <a:buFont typeface="Arial,Sans-Serif"/>
              <a:buChar char="•"/>
            </a:pPr>
            <a:r>
              <a:rPr lang="en-IN" sz="2400" dirty="0">
                <a:latin typeface="Times New Roman" panose="02020603050405020304"/>
                <a:cs typeface="Times New Roman" panose="02020603050405020304"/>
              </a:rPr>
              <a:t>Early detection and diagnosis of these disorders are critical to optimal disease management. In this publication</a:t>
            </a:r>
            <a:r>
              <a:rPr lang="en-IN" sz="2400" dirty="0">
                <a:solidFill>
                  <a:srgbClr val="000000"/>
                </a:solidFill>
                <a:latin typeface="Times New Roman" panose="02020603050405020304"/>
                <a:ea typeface="+mn-lt"/>
                <a:cs typeface="Times New Roman" panose="02020603050405020304"/>
              </a:rPr>
              <a:t>, we propose a Convolutional Neural Network (CNN)-based illness prediction model for chili leaves</a:t>
            </a:r>
            <a:endParaRPr lang="en-US" sz="2400" dirty="0">
              <a:solidFill>
                <a:srgbClr val="000000"/>
              </a:solidFill>
              <a:latin typeface="Times New Roman" panose="02020603050405020304"/>
              <a:cs typeface="Times New Roman" panose="02020603050405020304"/>
            </a:endParaRPr>
          </a:p>
          <a:p>
            <a:pPr marL="914400" lvl="1" indent="-457200">
              <a:lnSpc>
                <a:spcPct val="150000"/>
              </a:lnSpc>
              <a:buFont typeface="Arial,Sans-Serif"/>
              <a:buChar char="•"/>
            </a:pPr>
            <a:r>
              <a:rPr lang="en-IN" sz="2400" dirty="0">
                <a:solidFill>
                  <a:srgbClr val="000000"/>
                </a:solidFill>
                <a:latin typeface="Times New Roman" panose="02020603050405020304"/>
                <a:ea typeface="+mn-lt"/>
                <a:cs typeface="Times New Roman" panose="02020603050405020304"/>
              </a:rPr>
              <a:t>The suggested model makes use of an image dataset obtained from various places, which includes chili leaf images infected with common chili leaf diseases such as bacterial leaf spot, leaf curl, and mosaic virus. We pre-processed the dataset to improve image quality and reduce noise.</a:t>
            </a:r>
            <a:endParaRPr lang="en-IN" sz="2400" dirty="0">
              <a:solidFill>
                <a:srgbClr val="000000"/>
              </a:solidFill>
              <a:latin typeface="Times New Roman" panose="02020603050405020304"/>
              <a:cs typeface="Times New Roman" panose="02020603050405020304"/>
            </a:endParaRPr>
          </a:p>
          <a:p>
            <a:pPr marL="914400" lvl="1" indent="-457200">
              <a:lnSpc>
                <a:spcPct val="150000"/>
              </a:lnSpc>
              <a:buFont typeface="Arial,Sans-Serif"/>
              <a:buChar char="•"/>
            </a:pPr>
            <a:r>
              <a:rPr lang="en-IN" sz="2400" dirty="0">
                <a:latin typeface="Times New Roman" panose="02020603050405020304"/>
                <a:cs typeface="Times New Roman" panose="02020603050405020304"/>
              </a:rPr>
              <a:t>The pre-processed data was divided into training and validation sets. The training set was used to train the CNN model</a:t>
            </a:r>
            <a:r>
              <a:rPr lang="en-IN" sz="2400" dirty="0">
                <a:solidFill>
                  <a:srgbClr val="000000"/>
                </a:solidFill>
                <a:latin typeface="Times New Roman" panose="02020603050405020304"/>
                <a:ea typeface="+mn-lt"/>
                <a:cs typeface="Times New Roman" panose="02020603050405020304"/>
              </a:rPr>
              <a:t>, which was then validated.</a:t>
            </a:r>
            <a:endParaRPr lang="en-IN" sz="2400" dirty="0">
              <a:latin typeface="Times New Roman" panose="02020603050405020304"/>
              <a:cs typeface="Times New Roman" panose="02020603050405020304"/>
            </a:endParaRPr>
          </a:p>
          <a:p>
            <a:pPr marL="914400" lvl="1" indent="-457200">
              <a:lnSpc>
                <a:spcPct val="150000"/>
              </a:lnSpc>
              <a:buFont typeface="Arial,Sans-Serif"/>
              <a:buChar char="•"/>
            </a:pPr>
            <a:r>
              <a:rPr lang="en-IN" sz="2400" dirty="0">
                <a:latin typeface="Times New Roman" panose="02020603050405020304"/>
                <a:cs typeface="Times New Roman" panose="02020603050405020304"/>
              </a:rPr>
              <a:t>The proposed model performed well on the validation set. The suggested approach may be used to anticipate the occurrence of chili leaf diseases in real time, allowing farmers to take proactive steps to preserve their crops.</a:t>
            </a:r>
            <a:endParaRPr lang="en-IN" dirty="0"/>
          </a:p>
          <a:p>
            <a:pPr lvl="1">
              <a:lnSpc>
                <a:spcPct val="150000"/>
              </a:lnSpc>
            </a:pPr>
            <a:endParaRPr lang="en-IN" sz="3200" b="1" dirty="0">
              <a:latin typeface="Times New Roman" panose="02020603050405020304" pitchFamily="18" charset="0"/>
              <a:cs typeface="Times New Roman" panose="02020603050405020304" pitchFamily="18" charset="0"/>
            </a:endParaRPr>
          </a:p>
          <a:p>
            <a:pPr lvl="1">
              <a:lnSpc>
                <a:spcPct val="150000"/>
              </a:lnSpc>
            </a:pP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0DA4A225-09EB-4D3F-8A0A-5AC0F25B7287}" type="datetime4">
              <a:rPr lang="en-US" smtClean="0"/>
            </a:fld>
            <a:endParaRPr lang="en-US"/>
          </a:p>
        </p:txBody>
      </p:sp>
      <p:sp>
        <p:nvSpPr>
          <p:cNvPr id="3" name="Footer Placeholder 2"/>
          <p:cNvSpPr>
            <a:spLocks noGrp="1"/>
          </p:cNvSpPr>
          <p:nvPr>
            <p:ph type="ftr" sz="quarter" idx="11"/>
          </p:nvPr>
        </p:nvSpPr>
        <p:spPr/>
        <p:txBody>
          <a:bodyPr/>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4505325" y="760095"/>
            <a:ext cx="9568815" cy="645160"/>
          </a:xfrm>
          <a:prstGeom prst="rect">
            <a:avLst/>
          </a:prstGeom>
          <a:noFill/>
        </p:spPr>
        <p:txBody>
          <a:bodyPr wrap="square" rtlCol="0">
            <a:spAutoFit/>
          </a:bodyPr>
          <a:p>
            <a:r>
              <a:rPr lang="en-GB" altLang="en-US" sz="3600" b="1">
                <a:latin typeface="Times New Roman" panose="02020603050405020304" pitchFamily="18" charset="0"/>
                <a:cs typeface="Times New Roman" panose="02020603050405020304" pitchFamily="18" charset="0"/>
              </a:rPr>
              <a:t>SOCIETAL IMPACT OF PROJECT</a:t>
            </a:r>
            <a:endParaRPr lang="en-GB" altLang="en-US" sz="3600" b="1">
              <a:latin typeface="Times New Roman" panose="02020603050405020304" pitchFamily="18" charset="0"/>
              <a:cs typeface="Times New Roman" panose="02020603050405020304" pitchFamily="18" charset="0"/>
            </a:endParaRPr>
          </a:p>
        </p:txBody>
      </p:sp>
      <p:sp>
        <p:nvSpPr>
          <p:cNvPr id="6" name="Text Box 5"/>
          <p:cNvSpPr txBox="1"/>
          <p:nvPr/>
        </p:nvSpPr>
        <p:spPr>
          <a:xfrm>
            <a:off x="1480820" y="2056765"/>
            <a:ext cx="15401925" cy="6417310"/>
          </a:xfrm>
          <a:prstGeom prst="rect">
            <a:avLst/>
          </a:prstGeom>
          <a:noFill/>
        </p:spPr>
        <p:txBody>
          <a:bodyPr wrap="square" rtlCol="0">
            <a:noAutofit/>
          </a:bodyPr>
          <a:p>
            <a:pPr algn="l"/>
            <a:r>
              <a:rPr lang="en-US" sz="2400">
                <a:latin typeface="Times New Roman" panose="02020603050405020304" pitchFamily="18" charset="0"/>
                <a:cs typeface="Times New Roman" panose="02020603050405020304" pitchFamily="18" charset="0"/>
              </a:rPr>
              <a:t>The chilli leaf disease prediction project can have significant societal impacts, particularly in regions where chilli cultivation is an important agricultural activity and a source of livelihood for many farmers. Here are some potential societal impacts of this project:</a:t>
            </a:r>
            <a:endParaRPr lang="en-US" sz="2400">
              <a:latin typeface="Times New Roman" panose="02020603050405020304" pitchFamily="18" charset="0"/>
              <a:cs typeface="Times New Roman" panose="02020603050405020304" pitchFamily="18" charset="0"/>
            </a:endParaRPr>
          </a:p>
          <a:p>
            <a:pPr algn="l"/>
            <a:endParaRPr lang="en-US" sz="24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 Improved crop yield and productivity: Accurate prediction and early detection of chilli leaf diseases can help farmers take timely preventive measures or implement appropriate treatments. This can reduce crop losses and improve overall yield and productivity, thereby enhancing the economic well-being of chilli farmers.</a:t>
            </a:r>
            <a:endParaRPr lang="en-US" sz="24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 Food security: Chillies are an important ingredient in many cuisines around the world, and their production contributes to food security. By minimizing crop losses due to leaf diseases, this project can help ensure a stable supply of chillies, which is particularly important for regions where chillies are a staple food item.</a:t>
            </a:r>
            <a:endParaRPr lang="en-US" sz="24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 Reduced pesticide usage: With early detection and accurate identification of leaf diseases, farmers can adopt targeted and judicious use of pesticides or explore eco-friendly alternatives. This can reduce the environmental impact of excessive pesticide usage and promote sustainable agricultural practices.</a:t>
            </a:r>
            <a:endParaRPr lang="en-US" sz="24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Economic benefits: Increased crop yield and reduced crop losses can translate into better economic returns for chilli farmers, improving their financial stability and standard of living. This can have a positive ripple effect on local economies and communities that depend on chilli cultivation.</a:t>
            </a:r>
            <a:endParaRPr lang="en-US" sz="2400">
              <a:latin typeface="Times New Roman" panose="02020603050405020304" pitchFamily="18" charset="0"/>
              <a:cs typeface="Times New Roman" panose="02020603050405020304" pitchFamily="18" charset="0"/>
            </a:endParaRPr>
          </a:p>
          <a:p>
            <a:endParaRPr lang="en-US"/>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C82C7-FFF7-4798-B2EC-11950CFDF478}"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36002" y="912797"/>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p:cNvPicPr>
            <a:picLocks noChangeAspect="1"/>
          </p:cNvPicPr>
          <p:nvPr/>
        </p:nvPicPr>
        <p:blipFill>
          <a:blip r:embed="rId1"/>
          <a:stretch>
            <a:fillRect/>
          </a:stretch>
        </p:blipFill>
        <p:spPr>
          <a:xfrm>
            <a:off x="2080092" y="2573431"/>
            <a:ext cx="13858875" cy="61150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8ABC97-DECC-44D0-97EA-D802BC743DD3}"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22219" y="2119745"/>
            <a:ext cx="16260855" cy="4893647"/>
          </a:xfrm>
          <a:prstGeom prst="rect">
            <a:avLst/>
          </a:prstGeom>
          <a:noFill/>
        </p:spPr>
        <p:txBody>
          <a:bodyPr wrap="square" lIns="91440" tIns="45720" rIns="91440" bIns="45720" rtlCol="0" anchor="t">
            <a:spAutoFit/>
          </a:bodyPr>
          <a:lstStyle/>
          <a:p>
            <a:r>
              <a:rPr lang="en-IN" sz="2400" dirty="0">
                <a:ea typeface="+mn-lt"/>
                <a:cs typeface="+mn-lt"/>
                <a:hlinkClick r:id="rId1"/>
              </a:rPr>
              <a:t>https://youtu.be/dGtDTjYs3xc?si=H1rwqQere9cEeWei</a:t>
            </a:r>
            <a:endParaRPr lang="en-US">
              <a:ea typeface="+mn-lt"/>
              <a:cs typeface="+mn-lt"/>
            </a:endParaRPr>
          </a:p>
          <a:p>
            <a:endParaRPr lang="en-IN" sz="2400" dirty="0">
              <a:cs typeface="Calibri" panose="020F0502020204030204"/>
            </a:endParaRPr>
          </a:p>
          <a:p>
            <a:r>
              <a:rPr lang="en-IN" sz="2400" dirty="0">
                <a:ea typeface="+mn-lt"/>
                <a:cs typeface="+mn-lt"/>
                <a:hlinkClick r:id="rId2"/>
              </a:rPr>
              <a:t>https://www.ijraset.com/best-journal/chili-leaf-disease-prediction-using-cnn</a:t>
            </a:r>
            <a:endParaRPr lang="en-IN"/>
          </a:p>
          <a:p>
            <a:endParaRPr lang="en-IN" sz="2400" dirty="0">
              <a:ea typeface="+mn-lt"/>
              <a:cs typeface="+mn-lt"/>
            </a:endParaRPr>
          </a:p>
          <a:p>
            <a:r>
              <a:rPr lang="en-IN" sz="2400" dirty="0">
                <a:ea typeface="+mn-lt"/>
                <a:cs typeface="+mn-lt"/>
                <a:hlinkClick r:id="rId3"/>
              </a:rPr>
              <a:t>https://www.frontiersin.org/articles/10.3389/frobt.2021.650134/full</a:t>
            </a:r>
            <a:endParaRPr lang="en-IN"/>
          </a:p>
          <a:p>
            <a:endParaRPr lang="en-IN" sz="2400" dirty="0">
              <a:ea typeface="+mn-lt"/>
              <a:cs typeface="+mn-lt"/>
            </a:endParaRPr>
          </a:p>
          <a:p>
            <a:r>
              <a:rPr lang="en-IN" sz="2400" dirty="0">
                <a:ea typeface="+mn-lt"/>
                <a:cs typeface="+mn-lt"/>
                <a:hlinkClick r:id="rId4"/>
              </a:rPr>
              <a:t>https://www.researchgate.net/publication/261395340_Feasibility_Study_on_Plant_Chili_Disease_Detection_Using_Image_Processing_Techniques</a:t>
            </a:r>
            <a:endParaRPr lang="en-IN" dirty="0"/>
          </a:p>
          <a:p>
            <a:endParaRPr lang="en-IN" sz="2400" dirty="0">
              <a:cs typeface="Calibri" panose="020F0502020204030204"/>
            </a:endParaRPr>
          </a:p>
          <a:p>
            <a:r>
              <a:rPr lang="en-IN" sz="2400" dirty="0">
                <a:ea typeface="+mn-lt"/>
                <a:cs typeface="+mn-lt"/>
                <a:hlinkClick r:id="rId5"/>
              </a:rPr>
              <a:t>https://www.academia.edu/70393766/Disease_Identification_in_Chilli_Leaves_using_Machine_Learning_Techniques</a:t>
            </a:r>
            <a:endParaRPr lang="en-IN"/>
          </a:p>
          <a:p>
            <a:endParaRPr lang="en-IN" sz="2400" dirty="0">
              <a:cs typeface="Calibri" panose="020F0502020204030204"/>
            </a:endParaRPr>
          </a:p>
          <a:p>
            <a:endParaRPr lang="en-IN" sz="2400" dirty="0">
              <a:cs typeface="Calibri" panose="020F0502020204030204"/>
            </a:endParaRPr>
          </a:p>
          <a:p>
            <a:endParaRPr lang="en-IN" sz="2400" dirty="0">
              <a:cs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0DA4A225-09EB-4D3F-8A0A-5AC0F25B7287}" type="datetime4">
              <a:rPr lang="en-US" smtClean="0"/>
            </a:fld>
            <a:endParaRPr lang="en-US"/>
          </a:p>
        </p:txBody>
      </p:sp>
      <p:sp>
        <p:nvSpPr>
          <p:cNvPr id="3" name="Footer Placeholder 2"/>
          <p:cNvSpPr>
            <a:spLocks noGrp="1"/>
          </p:cNvSpPr>
          <p:nvPr>
            <p:ph type="ftr" sz="quarter" idx="11"/>
          </p:nvPr>
        </p:nvSpPr>
        <p:spPr/>
        <p:txBody>
          <a:bodyPr/>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5168900" y="667385"/>
            <a:ext cx="9553575" cy="645160"/>
          </a:xfrm>
          <a:prstGeom prst="rect">
            <a:avLst/>
          </a:prstGeom>
          <a:noFill/>
        </p:spPr>
        <p:txBody>
          <a:bodyPr wrap="square" rtlCol="0">
            <a:spAutoFit/>
          </a:bodyPr>
          <a:p>
            <a:r>
              <a:rPr lang="en-GB" altLang="en-US" sz="3600" b="1">
                <a:latin typeface="Times New Roman" panose="02020603050405020304" pitchFamily="18" charset="0"/>
                <a:cs typeface="Times New Roman" panose="02020603050405020304" pitchFamily="18" charset="0"/>
              </a:rPr>
              <a:t>POSTER PRESENTATION</a:t>
            </a:r>
            <a:endParaRPr lang="en-GB" altLang="en-US" sz="3600" b="1">
              <a:latin typeface="Times New Roman" panose="02020603050405020304" pitchFamily="18" charset="0"/>
              <a:cs typeface="Times New Roman" panose="02020603050405020304" pitchFamily="18" charset="0"/>
            </a:endParaRPr>
          </a:p>
        </p:txBody>
      </p:sp>
      <p:sp>
        <p:nvSpPr>
          <p:cNvPr id="6" name="Text Box 5"/>
          <p:cNvSpPr txBox="1"/>
          <p:nvPr/>
        </p:nvSpPr>
        <p:spPr>
          <a:xfrm>
            <a:off x="1789430" y="2025650"/>
            <a:ext cx="15108555" cy="5661660"/>
          </a:xfrm>
          <a:prstGeom prst="rect">
            <a:avLst/>
          </a:prstGeom>
          <a:noFill/>
        </p:spPr>
        <p:txBody>
          <a:bodyPr wrap="square" rtlCol="0">
            <a:noAutofit/>
          </a:bodyPr>
          <a:p>
            <a:endParaRPr lang="en-US"/>
          </a:p>
        </p:txBody>
      </p:sp>
      <p:pic>
        <p:nvPicPr>
          <p:cNvPr id="7" name="Picture 6"/>
          <p:cNvPicPr>
            <a:picLocks noChangeAspect="1"/>
          </p:cNvPicPr>
          <p:nvPr/>
        </p:nvPicPr>
        <p:blipFill>
          <a:blip r:embed="rId1"/>
          <a:srcRect t="5990" b="5419"/>
          <a:stretch>
            <a:fillRect/>
          </a:stretch>
        </p:blipFill>
        <p:spPr>
          <a:xfrm>
            <a:off x="1645920" y="2235835"/>
            <a:ext cx="14457680" cy="60109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E38E2-9BE3-4320-8E43-C764622766F4}"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63686" y="469961"/>
            <a:ext cx="9575769" cy="646331"/>
          </a:xfrm>
          <a:prstGeom prst="rect">
            <a:avLst/>
          </a:prstGeom>
        </p:spPr>
        <p:txBody>
          <a:bodyPr wrap="square">
            <a:spAutoFit/>
          </a:bodyPr>
          <a:lstStyle/>
          <a:p>
            <a:r>
              <a:rPr lang="en-IN" sz="3600" b="1">
                <a:latin typeface="Times New Roman" panose="02020603050405020304" pitchFamily="18" charset="0"/>
                <a:cs typeface="Times New Roman" panose="02020603050405020304" pitchFamily="18" charset="0"/>
              </a:rPr>
              <a:t>REFERENCES</a:t>
            </a:r>
            <a:endParaRPr lang="en-IN" sz="3600" b="1"/>
          </a:p>
        </p:txBody>
      </p:sp>
      <p:sp>
        <p:nvSpPr>
          <p:cNvPr id="6" name="TextBox 5"/>
          <p:cNvSpPr txBox="1"/>
          <p:nvPr/>
        </p:nvSpPr>
        <p:spPr>
          <a:xfrm>
            <a:off x="353291" y="2078182"/>
            <a:ext cx="17373600" cy="6740307"/>
          </a:xfrm>
          <a:prstGeom prst="rect">
            <a:avLst/>
          </a:prstGeom>
          <a:noFill/>
        </p:spPr>
        <p:txBody>
          <a:bodyPr wrap="square" lIns="91440" tIns="45720" rIns="91440" bIns="45720" rtlCol="0" anchor="t">
            <a:spAutoFit/>
          </a:bodyPr>
          <a:lstStyle/>
          <a:p>
            <a:r>
              <a:rPr lang="en-IN" sz="2400">
                <a:solidFill>
                  <a:srgbClr val="000000"/>
                </a:solidFill>
                <a:latin typeface="Times New Roman" panose="02020603050405020304"/>
                <a:ea typeface="+mn-lt"/>
                <a:cs typeface="+mn-lt"/>
              </a:rPr>
              <a:t>[1] H SABROL AND K SATISH. "TOMATO plant disease classification in digital images using classification tree". In: Communication and Signal Processing (ICCSP), 2016 International conference on IEEE.2016,PP,1242-1246.</a:t>
            </a:r>
            <a:endParaRPr lang="en-US" sz="2400">
              <a:solidFill>
                <a:srgbClr val="000000"/>
              </a:solidFill>
              <a:latin typeface="Times New Roman" panose="02020603050405020304"/>
              <a:ea typeface="+mn-lt"/>
              <a:cs typeface="+mn-lt"/>
            </a:endParaRPr>
          </a:p>
          <a:p>
            <a:endParaRPr lang="en-IN" sz="2400">
              <a:solidFill>
                <a:srgbClr val="000000"/>
              </a:solidFill>
              <a:latin typeface="Times New Roman" panose="02020603050405020304"/>
              <a:ea typeface="+mn-lt"/>
              <a:cs typeface="+mn-lt"/>
            </a:endParaRPr>
          </a:p>
          <a:p>
            <a:r>
              <a:rPr lang="en-IN" sz="2400">
                <a:solidFill>
                  <a:srgbClr val="000000"/>
                </a:solidFill>
                <a:latin typeface="Times New Roman" panose="02020603050405020304"/>
                <a:ea typeface="+mn-lt"/>
                <a:cs typeface="+mn-lt"/>
              </a:rPr>
              <a:t> [2] Usama Mokhtar </a:t>
            </a:r>
            <a:r>
              <a:rPr lang="en-IN" sz="2400" err="1">
                <a:solidFill>
                  <a:srgbClr val="000000"/>
                </a:solidFill>
                <a:latin typeface="Times New Roman" panose="02020603050405020304"/>
                <a:ea typeface="+mn-lt"/>
                <a:cs typeface="+mn-lt"/>
              </a:rPr>
              <a:t>etal</a:t>
            </a:r>
            <a:r>
              <a:rPr lang="en-IN" sz="2400">
                <a:solidFill>
                  <a:srgbClr val="000000"/>
                </a:solidFill>
                <a:latin typeface="Times New Roman" panose="02020603050405020304"/>
                <a:ea typeface="+mn-lt"/>
                <a:cs typeface="+mn-lt"/>
              </a:rPr>
              <a:t>. "Sum based detection of tomato leaves diseases".</a:t>
            </a:r>
            <a:r>
              <a:rPr lang="en-IN" sz="2400" err="1">
                <a:solidFill>
                  <a:srgbClr val="000000"/>
                </a:solidFill>
                <a:latin typeface="Times New Roman" panose="02020603050405020304"/>
                <a:ea typeface="+mn-lt"/>
                <a:cs typeface="+mn-lt"/>
              </a:rPr>
              <a:t>In:Intelligent</a:t>
            </a:r>
            <a:r>
              <a:rPr lang="en-IN" sz="2400">
                <a:solidFill>
                  <a:srgbClr val="000000"/>
                </a:solidFill>
                <a:latin typeface="Times New Roman" panose="02020603050405020304"/>
                <a:ea typeface="+mn-lt"/>
                <a:cs typeface="+mn-lt"/>
              </a:rPr>
              <a:t> Systems 2014,Springs, 2015,PP, 641-652.</a:t>
            </a:r>
            <a:endParaRPr lang="en-IN" sz="2400">
              <a:solidFill>
                <a:srgbClr val="000000"/>
              </a:solidFill>
              <a:latin typeface="Times New Roman" panose="02020603050405020304"/>
              <a:ea typeface="+mn-lt"/>
              <a:cs typeface="+mn-lt"/>
            </a:endParaRPr>
          </a:p>
          <a:p>
            <a:endParaRPr lang="en-IN" sz="2400">
              <a:latin typeface="Times New Roman" panose="02020603050405020304"/>
              <a:ea typeface="+mn-lt"/>
              <a:cs typeface="+mn-lt"/>
            </a:endParaRPr>
          </a:p>
          <a:p>
            <a:r>
              <a:rPr lang="en-IN" sz="2400">
                <a:latin typeface="Times New Roman" panose="02020603050405020304"/>
                <a:ea typeface="+mn-lt"/>
                <a:cs typeface="+mn-lt"/>
              </a:rPr>
              <a:t>[3] </a:t>
            </a:r>
            <a:r>
              <a:rPr lang="en-IN" sz="2400" err="1">
                <a:latin typeface="Times New Roman" panose="02020603050405020304"/>
                <a:ea typeface="+mn-lt"/>
                <a:cs typeface="+mn-lt"/>
              </a:rPr>
              <a:t>Rangrajan</a:t>
            </a:r>
            <a:r>
              <a:rPr lang="en-IN" sz="2400">
                <a:latin typeface="Times New Roman" panose="02020603050405020304"/>
                <a:ea typeface="+mn-lt"/>
                <a:cs typeface="+mn-lt"/>
              </a:rPr>
              <a:t> A. </a:t>
            </a:r>
            <a:r>
              <a:rPr lang="en-IN" sz="2400" err="1">
                <a:latin typeface="Times New Roman" panose="02020603050405020304"/>
                <a:ea typeface="+mn-lt"/>
                <a:cs typeface="+mn-lt"/>
              </a:rPr>
              <a:t>K;Purushothaman</a:t>
            </a:r>
            <a:r>
              <a:rPr lang="en-IN" sz="2400">
                <a:latin typeface="Times New Roman" panose="02020603050405020304"/>
                <a:ea typeface="+mn-lt"/>
                <a:cs typeface="+mn-lt"/>
              </a:rPr>
              <a:t> R; Ramesh A. Tomato crop disease classification using </a:t>
            </a:r>
            <a:r>
              <a:rPr lang="en-IN" sz="2400" err="1">
                <a:latin typeface="Times New Roman" panose="02020603050405020304"/>
                <a:ea typeface="+mn-lt"/>
                <a:cs typeface="+mn-lt"/>
              </a:rPr>
              <a:t>pte</a:t>
            </a:r>
            <a:r>
              <a:rPr lang="en-IN" sz="2400">
                <a:latin typeface="Times New Roman" panose="02020603050405020304"/>
                <a:ea typeface="+mn-lt"/>
                <a:cs typeface="+mn-lt"/>
              </a:rPr>
              <a:t>-trained deep learning algorithm. </a:t>
            </a:r>
            <a:r>
              <a:rPr lang="en-IN" sz="2400" err="1">
                <a:latin typeface="Times New Roman" panose="02020603050405020304"/>
                <a:ea typeface="+mn-lt"/>
                <a:cs typeface="+mn-lt"/>
              </a:rPr>
              <a:t>Prcedic</a:t>
            </a:r>
            <a:r>
              <a:rPr lang="en-IN" sz="2400">
                <a:latin typeface="Times New Roman" panose="02020603050405020304"/>
                <a:ea typeface="+mn-lt"/>
                <a:cs typeface="+mn-lt"/>
              </a:rPr>
              <a:t> </a:t>
            </a:r>
            <a:r>
              <a:rPr lang="en-IN" sz="2400" err="1">
                <a:latin typeface="Times New Roman" panose="02020603050405020304"/>
                <a:ea typeface="+mn-lt"/>
                <a:cs typeface="+mn-lt"/>
              </a:rPr>
              <a:t>comput</a:t>
            </a:r>
            <a:r>
              <a:rPr lang="en-IN" sz="2400">
                <a:latin typeface="Times New Roman" panose="02020603050405020304"/>
                <a:ea typeface="+mn-lt"/>
                <a:cs typeface="+mn-lt"/>
              </a:rPr>
              <a:t>. Sci, 2018,133,1040-1047.</a:t>
            </a:r>
            <a:endParaRPr lang="en-IN" sz="2400">
              <a:latin typeface="Times New Roman" panose="02020603050405020304"/>
              <a:ea typeface="+mn-lt"/>
              <a:cs typeface="+mn-lt"/>
            </a:endParaRPr>
          </a:p>
          <a:p>
            <a:endParaRPr lang="en-IN" sz="2400">
              <a:latin typeface="Times New Roman" panose="02020603050405020304"/>
              <a:ea typeface="+mn-lt"/>
              <a:cs typeface="+mn-lt"/>
            </a:endParaRPr>
          </a:p>
          <a:p>
            <a:r>
              <a:rPr lang="en-IN" sz="2400">
                <a:latin typeface="Times New Roman" panose="02020603050405020304"/>
                <a:ea typeface="+mn-lt"/>
                <a:cs typeface="+mn-lt"/>
              </a:rPr>
              <a:t>[4] </a:t>
            </a:r>
            <a:r>
              <a:rPr lang="en-IN" sz="2400" err="1">
                <a:latin typeface="Times New Roman" panose="02020603050405020304"/>
                <a:ea typeface="+mn-lt"/>
                <a:cs typeface="+mn-lt"/>
              </a:rPr>
              <a:t>Razavi.S;Yalcin</a:t>
            </a:r>
            <a:r>
              <a:rPr lang="en-IN" sz="2400">
                <a:latin typeface="Times New Roman" panose="02020603050405020304"/>
                <a:ea typeface="+mn-lt"/>
                <a:cs typeface="+mn-lt"/>
              </a:rPr>
              <a:t>, H. Using convolutional neural networks for plant classification. In proceedings of the 2017 25th Signal Processing and Communication Applications conference (SIV), Antalya, Turkey, 15-18 may 2017;PP, 1-4.</a:t>
            </a:r>
            <a:endParaRPr lang="en-IN" sz="2400">
              <a:latin typeface="Times New Roman" panose="02020603050405020304"/>
              <a:ea typeface="+mn-lt"/>
              <a:cs typeface="+mn-lt"/>
            </a:endParaRPr>
          </a:p>
          <a:p>
            <a:endParaRPr lang="en-IN" sz="2400">
              <a:latin typeface="Times New Roman" panose="02020603050405020304"/>
              <a:ea typeface="+mn-lt"/>
              <a:cs typeface="+mn-lt"/>
            </a:endParaRPr>
          </a:p>
          <a:p>
            <a:r>
              <a:rPr lang="en-IN" sz="2400">
                <a:latin typeface="Times New Roman" panose="02020603050405020304"/>
                <a:ea typeface="+mn-lt"/>
                <a:cs typeface="+mn-lt"/>
              </a:rPr>
              <a:t>[5] S. Zhang, W. Huang and C. Zhang, "Three-channel convolution neural networks for vegetable leaf disease recognition".</a:t>
            </a:r>
            <a:r>
              <a:rPr lang="en-IN" sz="2400" err="1">
                <a:latin typeface="Times New Roman" panose="02020603050405020304"/>
                <a:ea typeface="+mn-lt"/>
                <a:cs typeface="+mn-lt"/>
              </a:rPr>
              <a:t>coginitive</a:t>
            </a:r>
            <a:r>
              <a:rPr lang="en-IN" sz="2400">
                <a:latin typeface="Times New Roman" panose="02020603050405020304"/>
                <a:ea typeface="+mn-lt"/>
                <a:cs typeface="+mn-lt"/>
              </a:rPr>
              <a:t> Systems Research,vol.53,PP. 31-41, 2019.</a:t>
            </a:r>
            <a:endParaRPr lang="en-IN" sz="2400">
              <a:latin typeface="Times New Roman" panose="02020603050405020304"/>
              <a:ea typeface="+mn-lt"/>
              <a:cs typeface="+mn-lt"/>
            </a:endParaRPr>
          </a:p>
          <a:p>
            <a:r>
              <a:rPr lang="en-IN" sz="2400">
                <a:latin typeface="Times New Roman" panose="02020603050405020304"/>
                <a:cs typeface="Calibri" panose="020F0502020204030204"/>
              </a:rPr>
              <a:t>[6] </a:t>
            </a:r>
            <a:r>
              <a:rPr lang="en-IN" sz="2400">
                <a:solidFill>
                  <a:srgbClr val="222222"/>
                </a:solidFill>
                <a:latin typeface="Times New Roman" panose="02020603050405020304"/>
                <a:cs typeface="Arial" panose="020B0604020202020204"/>
              </a:rPr>
              <a:t>Amara, J.; Bouaziz, B.; </a:t>
            </a:r>
            <a:r>
              <a:rPr lang="en-IN" sz="2400" err="1">
                <a:solidFill>
                  <a:srgbClr val="222222"/>
                </a:solidFill>
                <a:latin typeface="Times New Roman" panose="02020603050405020304"/>
                <a:cs typeface="Arial" panose="020B0604020202020204"/>
              </a:rPr>
              <a:t>Algergawy</a:t>
            </a:r>
            <a:r>
              <a:rPr lang="en-IN" sz="2400">
                <a:solidFill>
                  <a:srgbClr val="222222"/>
                </a:solidFill>
                <a:latin typeface="Times New Roman" panose="02020603050405020304"/>
                <a:cs typeface="Arial" panose="020B0604020202020204"/>
              </a:rPr>
              <a:t>, A. A deep learning-based approach for banana leaf diseases classification. In Proceedings of the </a:t>
            </a:r>
            <a:r>
              <a:rPr lang="en-IN" sz="2400" err="1">
                <a:solidFill>
                  <a:srgbClr val="222222"/>
                </a:solidFill>
                <a:latin typeface="Times New Roman" panose="02020603050405020304"/>
                <a:cs typeface="Arial" panose="020B0604020202020204"/>
              </a:rPr>
              <a:t>Datenbanksysteme</a:t>
            </a:r>
            <a:r>
              <a:rPr lang="en-IN" sz="2400">
                <a:solidFill>
                  <a:srgbClr val="222222"/>
                </a:solidFill>
                <a:latin typeface="Times New Roman" panose="02020603050405020304"/>
                <a:cs typeface="Arial" panose="020B0604020202020204"/>
              </a:rPr>
              <a:t> für Business, Technologie und Web (BTW 2017)—Workshop band, Stuttgart, Germany, 6–10 March 2017. [</a:t>
            </a:r>
            <a:r>
              <a:rPr lang="en-IN" sz="2400" b="1">
                <a:solidFill>
                  <a:srgbClr val="4F5671"/>
                </a:solidFill>
                <a:latin typeface="Times New Roman" panose="02020603050405020304"/>
                <a:cs typeface="Arial" panose="020B0604020202020204"/>
                <a:hlinkClick r:id="rId1"/>
              </a:rPr>
              <a:t>Google Scholar</a:t>
            </a:r>
            <a:r>
              <a:rPr lang="en-IN" sz="2400">
                <a:solidFill>
                  <a:srgbClr val="222222"/>
                </a:solidFill>
                <a:latin typeface="Times New Roman" panose="02020603050405020304"/>
                <a:cs typeface="Arial" panose="020B0604020202020204"/>
              </a:rPr>
              <a:t>]</a:t>
            </a:r>
            <a:endParaRPr lang="en-IN" sz="2400">
              <a:latin typeface="Times New Roman" panose="02020603050405020304"/>
              <a:cs typeface="Calibri" panose="020F0502020204030204"/>
            </a:endParaRPr>
          </a:p>
          <a:p>
            <a:r>
              <a:rPr lang="en-IN" sz="2400">
                <a:latin typeface="Times New Roman" panose="02020603050405020304"/>
                <a:cs typeface="Calibri" panose="020F0502020204030204"/>
              </a:rPr>
              <a:t>[7] </a:t>
            </a:r>
            <a:r>
              <a:rPr lang="en-IN" sz="2400">
                <a:solidFill>
                  <a:srgbClr val="222222"/>
                </a:solidFill>
                <a:latin typeface="Times New Roman" panose="02020603050405020304"/>
                <a:cs typeface="Arial" panose="020B0604020202020204"/>
              </a:rPr>
              <a:t>Mohanty, S.P.; Hughes, D.P.; </a:t>
            </a:r>
            <a:r>
              <a:rPr lang="en-IN" sz="2400" err="1">
                <a:solidFill>
                  <a:srgbClr val="222222"/>
                </a:solidFill>
                <a:latin typeface="Times New Roman" panose="02020603050405020304"/>
                <a:cs typeface="Arial" panose="020B0604020202020204"/>
              </a:rPr>
              <a:t>Salathé</a:t>
            </a:r>
            <a:r>
              <a:rPr lang="en-IN" sz="2400">
                <a:solidFill>
                  <a:srgbClr val="222222"/>
                </a:solidFill>
                <a:latin typeface="Times New Roman" panose="02020603050405020304"/>
                <a:cs typeface="Arial" panose="020B0604020202020204"/>
              </a:rPr>
              <a:t>, M. Using deep learning for image-based plant disease detection. </a:t>
            </a:r>
            <a:r>
              <a:rPr lang="en-IN" sz="2400" i="1">
                <a:solidFill>
                  <a:srgbClr val="222222"/>
                </a:solidFill>
                <a:latin typeface="Times New Roman" panose="02020603050405020304"/>
                <a:cs typeface="Arial" panose="020B0604020202020204"/>
              </a:rPr>
              <a:t>Front. Plant Sci.</a:t>
            </a:r>
            <a:r>
              <a:rPr lang="en-IN" sz="2400">
                <a:solidFill>
                  <a:srgbClr val="222222"/>
                </a:solidFill>
                <a:latin typeface="Times New Roman" panose="02020603050405020304"/>
                <a:cs typeface="Arial" panose="020B0604020202020204"/>
              </a:rPr>
              <a:t> </a:t>
            </a:r>
            <a:r>
              <a:rPr lang="en-IN" sz="2400" b="1">
                <a:solidFill>
                  <a:srgbClr val="222222"/>
                </a:solidFill>
                <a:latin typeface="Times New Roman" panose="02020603050405020304"/>
                <a:cs typeface="Arial" panose="020B0604020202020204"/>
              </a:rPr>
              <a:t>2016</a:t>
            </a:r>
            <a:r>
              <a:rPr lang="en-IN" sz="2400">
                <a:solidFill>
                  <a:srgbClr val="222222"/>
                </a:solidFill>
                <a:latin typeface="Times New Roman" panose="02020603050405020304"/>
                <a:cs typeface="Arial" panose="020B0604020202020204"/>
              </a:rPr>
              <a:t>, </a:t>
            </a:r>
            <a:r>
              <a:rPr lang="en-IN" sz="2400" i="1">
                <a:solidFill>
                  <a:srgbClr val="222222"/>
                </a:solidFill>
                <a:latin typeface="Times New Roman" panose="02020603050405020304"/>
                <a:cs typeface="Arial" panose="020B0604020202020204"/>
              </a:rPr>
              <a:t>7</a:t>
            </a:r>
            <a:r>
              <a:rPr lang="en-IN" sz="2400">
                <a:solidFill>
                  <a:srgbClr val="222222"/>
                </a:solidFill>
                <a:latin typeface="Times New Roman" panose="02020603050405020304"/>
                <a:cs typeface="Arial" panose="020B0604020202020204"/>
              </a:rPr>
              <a:t>, 1419. [</a:t>
            </a:r>
            <a:r>
              <a:rPr lang="en-IN" sz="2400" b="1">
                <a:solidFill>
                  <a:srgbClr val="4F5671"/>
                </a:solidFill>
                <a:latin typeface="Times New Roman" panose="02020603050405020304"/>
                <a:cs typeface="Arial" panose="020B0604020202020204"/>
                <a:hlinkClick r:id="rId2"/>
              </a:rPr>
              <a:t>Google Scholar</a:t>
            </a:r>
            <a:r>
              <a:rPr lang="en-IN" sz="2400">
                <a:solidFill>
                  <a:srgbClr val="222222"/>
                </a:solidFill>
                <a:latin typeface="Times New Roman" panose="02020603050405020304"/>
                <a:cs typeface="Arial" panose="020B0604020202020204"/>
              </a:rPr>
              <a:t>] [</a:t>
            </a:r>
            <a:r>
              <a:rPr lang="en-IN" sz="2400" b="1">
                <a:solidFill>
                  <a:srgbClr val="4F5671"/>
                </a:solidFill>
                <a:latin typeface="Times New Roman" panose="02020603050405020304"/>
                <a:cs typeface="Arial" panose="020B0604020202020204"/>
                <a:hlinkClick r:id="rId3"/>
              </a:rPr>
              <a:t>CrossRef</a:t>
            </a:r>
            <a:r>
              <a:rPr lang="en-IN" sz="2400">
                <a:solidFill>
                  <a:srgbClr val="222222"/>
                </a:solidFill>
                <a:latin typeface="Times New Roman" panose="02020603050405020304"/>
                <a:cs typeface="Arial" panose="020B0604020202020204"/>
              </a:rPr>
              <a:t>] [</a:t>
            </a:r>
            <a:r>
              <a:rPr lang="en-IN" sz="2400" b="1">
                <a:solidFill>
                  <a:srgbClr val="4F5671"/>
                </a:solidFill>
                <a:latin typeface="Times New Roman" panose="02020603050405020304"/>
                <a:cs typeface="Arial" panose="020B0604020202020204"/>
                <a:hlinkClick r:id="rId4"/>
              </a:rPr>
              <a:t>PubMed</a:t>
            </a:r>
            <a:r>
              <a:rPr lang="en-IN" sz="2400">
                <a:solidFill>
                  <a:srgbClr val="222222"/>
                </a:solidFill>
                <a:latin typeface="Times New Roman" panose="02020603050405020304"/>
                <a:cs typeface="Arial" panose="020B0604020202020204"/>
              </a:rPr>
              <a:t>] [</a:t>
            </a:r>
            <a:r>
              <a:rPr lang="en-IN" sz="2400" b="1">
                <a:solidFill>
                  <a:srgbClr val="4F5671"/>
                </a:solidFill>
                <a:latin typeface="Times New Roman" panose="02020603050405020304"/>
                <a:cs typeface="Arial" panose="020B0604020202020204"/>
                <a:hlinkClick r:id="rId5"/>
              </a:rPr>
              <a:t>Green Version</a:t>
            </a:r>
            <a:r>
              <a:rPr lang="en-IN" sz="2400">
                <a:solidFill>
                  <a:srgbClr val="222222"/>
                </a:solidFill>
                <a:latin typeface="Times New Roman" panose="02020603050405020304"/>
                <a:cs typeface="Arial" panose="020B0604020202020204"/>
              </a:rPr>
              <a:t>]</a:t>
            </a:r>
            <a:endParaRPr lang="en-IN" sz="2400">
              <a:latin typeface="Times New Roman" panose="02020603050405020304"/>
              <a:cs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pic>
        <p:nvPicPr>
          <p:cNvPr id="6" name="Picture 3" descr="C:\Users\Sharad\Desktop\download veltech.png"/>
          <p:cNvPicPr>
            <a:picLocks noChangeAspect="1" noChangeArrowheads="1"/>
          </p:cNvPicPr>
          <p:nvPr/>
        </p:nvPicPr>
        <p:blipFill>
          <a:blip r:embed="rId1"/>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11" name="Date Placeholder 10"/>
          <p:cNvSpPr>
            <a:spLocks noGrp="1"/>
          </p:cNvSpPr>
          <p:nvPr>
            <p:ph type="dt" sz="half" idx="10"/>
          </p:nvPr>
        </p:nvSpPr>
        <p:spPr/>
        <p:txBody>
          <a:bodyPr/>
          <a:lstStyle/>
          <a:p>
            <a:fld id="{EEDA964F-87C0-46F4-B3D6-F684A0730173}" type="datetime4">
              <a:rPr lang="en-US" smtClean="0"/>
            </a:fld>
            <a:endParaRPr lang="en-US"/>
          </a:p>
        </p:txBody>
      </p:sp>
      <p:pic>
        <p:nvPicPr>
          <p:cNvPr id="12" name="Picture 2" descr="C:\Users\Sharad\Desktop\Logo-Final-A veltech.png"/>
          <p:cNvPicPr>
            <a:picLocks noChangeAspect="1" noChangeArrowheads="1"/>
          </p:cNvPicPr>
          <p:nvPr/>
        </p:nvPicPr>
        <p:blipFill>
          <a:blip r:embed="rId2"/>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D2575-6F52-4EE1-9ACF-22AE56F9B14F}"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06898" y="451550"/>
            <a:ext cx="16940775" cy="823752"/>
          </a:xfrm>
          <a:prstGeom prst="rect">
            <a:avLst/>
          </a:prstGeom>
        </p:spPr>
        <p:txBody>
          <a:bodyPr wrap="square" lIns="91440" tIns="45720" rIns="91440" bIns="45720" anchor="t">
            <a:spAutoFit/>
          </a:bodyPr>
          <a:lstStyle/>
          <a:p>
            <a:pPr lvl="1" algn="ctr">
              <a:lnSpc>
                <a:spcPct val="150000"/>
              </a:lnSpc>
            </a:pPr>
            <a:r>
              <a:rPr lang="en-IN" sz="3600" b="1" dirty="0">
                <a:latin typeface="Times New Roman" panose="02020603050405020304"/>
                <a:cs typeface="Times New Roman" panose="02020603050405020304"/>
              </a:rPr>
              <a:t>OBJECTIVES</a:t>
            </a:r>
            <a:endParaRPr lang="en-IN" sz="3600" b="1" dirty="0">
              <a:latin typeface="Times New Roman" panose="02020603050405020304"/>
              <a:cs typeface="Times New Roman" panose="02020603050405020304"/>
            </a:endParaRPr>
          </a:p>
        </p:txBody>
      </p:sp>
      <p:sp>
        <p:nvSpPr>
          <p:cNvPr id="6" name="Rectangle 5"/>
          <p:cNvSpPr/>
          <p:nvPr/>
        </p:nvSpPr>
        <p:spPr>
          <a:xfrm>
            <a:off x="805804" y="2575956"/>
            <a:ext cx="16308940" cy="5723890"/>
          </a:xfrm>
          <a:prstGeom prst="rect">
            <a:avLst/>
          </a:prstGeom>
        </p:spPr>
        <p:txBody>
          <a:bodyPr wrap="square" lIns="91440" tIns="45720" rIns="91440" bIns="45720" anchor="t">
            <a:spAutoFit/>
          </a:bodyPr>
          <a:lstStyle/>
          <a:p>
            <a:pPr lvl="1" algn="just">
              <a:lnSpc>
                <a:spcPct val="150000"/>
              </a:lnSpc>
            </a:pPr>
            <a:r>
              <a:rPr lang="en-IN" sz="2800" b="1" dirty="0">
                <a:latin typeface="Times New Roman" panose="02020603050405020304"/>
                <a:cs typeface="Times New Roman" panose="02020603050405020304"/>
              </a:rPr>
              <a:t>Aim of the project : </a:t>
            </a:r>
            <a:r>
              <a:rPr lang="en-US" sz="2400" dirty="0">
                <a:latin typeface="Times New Roman" panose="02020603050405020304"/>
                <a:cs typeface="Times New Roman" panose="02020603050405020304"/>
              </a:rPr>
              <a:t>This project aims to help chili farmers accurately identify diseases that can affect the crop. By using deep learning techniques, the project intends to provide a reliable tool for the early detection of diseases, enabling timely intervention and improved crop management practices.</a:t>
            </a:r>
            <a:r>
              <a:rPr lang="en-IN" sz="2400" b="1" dirty="0">
                <a:latin typeface="Times New Roman" panose="02020603050405020304"/>
                <a:cs typeface="Times New Roman" panose="02020603050405020304"/>
              </a:rPr>
              <a:t> </a:t>
            </a:r>
            <a:endParaRPr lang="en-US" sz="2400" dirty="0">
              <a:latin typeface="Times New Roman" panose="02020603050405020304"/>
              <a:cs typeface="Times New Roman" panose="02020603050405020304"/>
            </a:endParaRPr>
          </a:p>
          <a:p>
            <a:pPr lvl="1" algn="just">
              <a:lnSpc>
                <a:spcPct val="150000"/>
              </a:lnSpc>
            </a:pPr>
            <a:endParaRPr lang="en-IN" sz="2800" dirty="0">
              <a:latin typeface="Times New Roman" panose="02020603050405020304"/>
              <a:cs typeface="Times New Roman" panose="02020603050405020304"/>
            </a:endParaRPr>
          </a:p>
          <a:p>
            <a:pPr lvl="1" algn="just">
              <a:lnSpc>
                <a:spcPct val="150000"/>
              </a:lnSpc>
            </a:pPr>
            <a:r>
              <a:rPr lang="en-IN" sz="2800" b="1" dirty="0">
                <a:latin typeface="Times New Roman" panose="02020603050405020304"/>
                <a:cs typeface="Times New Roman" panose="02020603050405020304"/>
              </a:rPr>
              <a:t>Scope of the project : </a:t>
            </a:r>
            <a:endParaRPr lang="en-US" sz="2800" dirty="0">
              <a:latin typeface="Times New Roman" panose="02020603050405020304"/>
              <a:cs typeface="Times New Roman" panose="02020603050405020304"/>
            </a:endParaRPr>
          </a:p>
          <a:p>
            <a:pPr marL="800100" lvl="1" indent="-342900" algn="just">
              <a:lnSpc>
                <a:spcPct val="150000"/>
              </a:lnSpc>
              <a:buFont typeface="Arial" panose="020B0604020202020204" pitchFamily="34" charset="0"/>
              <a:buChar char="•"/>
            </a:pPr>
            <a:r>
              <a:rPr lang="en-IN" sz="2400" dirty="0">
                <a:latin typeface="Times New Roman" panose="02020603050405020304"/>
                <a:cs typeface="Times New Roman" panose="02020603050405020304"/>
              </a:rPr>
              <a:t>The scope of the chili leaf disease prediction project encompasses the collection and preprocessing of a diverse dataset of chili leaf images.</a:t>
            </a:r>
            <a:endParaRPr lang="en-US" sz="2400" dirty="0">
              <a:latin typeface="Times New Roman" panose="02020603050405020304"/>
              <a:cs typeface="Times New Roman" panose="02020603050405020304"/>
            </a:endParaRPr>
          </a:p>
          <a:p>
            <a:pPr marL="800100" lvl="1" indent="-342900" algn="just">
              <a:lnSpc>
                <a:spcPct val="150000"/>
              </a:lnSpc>
              <a:buFont typeface="Arial" panose="020B0604020202020204" pitchFamily="34" charset="0"/>
              <a:buChar char="•"/>
            </a:pPr>
            <a:r>
              <a:rPr lang="en-IN" sz="2400" dirty="0">
                <a:latin typeface="Times New Roman" panose="02020603050405020304"/>
                <a:cs typeface="Times New Roman" panose="02020603050405020304"/>
              </a:rPr>
              <a:t>Development and training of a deep learning model for accurate disease classification, evaluation and validation of the model's performance, hyperparameter tuning and optimization for enhanced efficacy.</a:t>
            </a:r>
            <a:endParaRPr lang="en-IN" sz="2400" dirty="0">
              <a:latin typeface="Times New Roman" panose="02020603050405020304"/>
              <a:cs typeface="Times New Roman" panose="02020603050405020304"/>
            </a:endParaRPr>
          </a:p>
          <a:p>
            <a:endParaRPr lang="en-IN" sz="2400" dirty="0">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6CCB88-478B-4DC0-9F41-4CFBFD25CDB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sp>
        <p:nvSpPr>
          <p:cNvPr id="9" name="TextBox 8"/>
          <p:cNvSpPr txBox="1"/>
          <p:nvPr/>
        </p:nvSpPr>
        <p:spPr>
          <a:xfrm>
            <a:off x="4114800" y="8395855"/>
            <a:ext cx="7024255" cy="830997"/>
          </a:xfrm>
          <a:prstGeom prst="rect">
            <a:avLst/>
          </a:prstGeom>
          <a:noFill/>
        </p:spPr>
        <p:txBody>
          <a:bodyPr wrap="square" rtlCol="0">
            <a:spAutoFit/>
          </a:bodyPr>
          <a:lstStyle/>
          <a:p>
            <a:r>
              <a:rPr lang="en-IN" sz="2400" dirty="0"/>
              <a:t>Include as GANTT CHART</a:t>
            </a:r>
            <a:endParaRPr lang="en-IN" sz="2400" dirty="0"/>
          </a:p>
          <a:p>
            <a:r>
              <a:rPr lang="en-IN" sz="2400" dirty="0"/>
              <a:t>Include timeline  from October 2023 to January 2024. </a:t>
            </a:r>
            <a:endParaRPr lang="en-IN" sz="2400" dirty="0"/>
          </a:p>
        </p:txBody>
      </p:sp>
      <p:pic>
        <p:nvPicPr>
          <p:cNvPr id="22530" name="Picture 2" descr="Gantt Chart Example by ProductPlan"/>
          <p:cNvPicPr>
            <a:picLocks noChangeAspect="1" noChangeArrowheads="1"/>
          </p:cNvPicPr>
          <p:nvPr/>
        </p:nvPicPr>
        <p:blipFill>
          <a:blip r:embed="rId1"/>
          <a:srcRect/>
          <a:stretch>
            <a:fillRect/>
          </a:stretch>
        </p:blipFill>
        <p:spPr bwMode="auto">
          <a:xfrm>
            <a:off x="3688483" y="1605768"/>
            <a:ext cx="9341716" cy="6230853"/>
          </a:xfrm>
          <a:prstGeom prst="rect">
            <a:avLst/>
          </a:prstGeom>
          <a:noFill/>
        </p:spPr>
      </p:pic>
      <p:sp>
        <p:nvSpPr>
          <p:cNvPr id="10" name="TextBox 9"/>
          <p:cNvSpPr txBox="1"/>
          <p:nvPr/>
        </p:nvSpPr>
        <p:spPr>
          <a:xfrm>
            <a:off x="893618" y="1787236"/>
            <a:ext cx="4509655" cy="461665"/>
          </a:xfrm>
          <a:prstGeom prst="rect">
            <a:avLst/>
          </a:prstGeom>
          <a:noFill/>
        </p:spPr>
        <p:txBody>
          <a:bodyPr wrap="square" rtlCol="0">
            <a:spAutoFit/>
          </a:bodyPr>
          <a:lstStyle/>
          <a:p>
            <a:r>
              <a:rPr lang="en-IN" sz="2400" dirty="0"/>
              <a:t>Sample Gantt Chart</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9078F-BEB0-4AB9-A1C3-236C38AECBE1}"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80127" y="599773"/>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020958" y="2384944"/>
            <a:ext cx="16227644" cy="5539105"/>
          </a:xfrm>
          <a:prstGeom prst="rect">
            <a:avLst/>
          </a:prstGeom>
        </p:spPr>
        <p:txBody>
          <a:bodyPr wrap="square" lIns="91440" tIns="45720" rIns="91440" bIns="45720" anchor="t">
            <a:spAutoFit/>
          </a:bodyPr>
          <a:lstStyle/>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A significant crop that is farmed all over the world for both culinary and medicinal purposes is chili.</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Nevertheless, a number of illnesses, such as bacterial leaf spot, leaf curl, mosaic virus, etc., can affect chili plants. </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These illnesses seriously harm chili plants, which lowers crop yields, lowers crop quality, and costs farmers money. </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 Effective disease management depends on the early identification and detection of these conditions. Disease diagnosis is traditionally expensive and time-consuming. </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 It is now feasible to create automated disease prediction models that can identify and diagnose diseases of the chili leaf thanks to the development of machine learning techniques.</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A deep learning method , Convolutional Neural Networks (CNN) shows stimulating performance in picture recognition and classification applications. </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In this project, we provide a CNN-based model for the illness prediction of chili leaf. On a dataset of photos of chili leaves gathered from various locations, the suggested model can be utilized for training and testing. </a:t>
            </a:r>
            <a:endParaRPr lang="en-US" sz="2400" dirty="0">
              <a:latin typeface="Times New Roman" panose="02020603050405020304" pitchFamily="18" charset="0"/>
              <a:cs typeface="Times New Roman" panose="02020603050405020304" pitchFamily="18" charset="0"/>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The program is able to identify different kinds of illnesses in chili leaves.</a:t>
            </a:r>
            <a:endParaRPr lang="en-US" sz="2400" dirty="0">
              <a:latin typeface="Times New Roman" panose="02020603050405020304"/>
              <a:cs typeface="Times New Roman" panose="02020603050405020304"/>
            </a:endParaRPr>
          </a:p>
          <a:p>
            <a:pPr marL="342900" indent="-342900" algn="just">
              <a:spcBef>
                <a:spcPct val="0"/>
              </a:spcBef>
              <a:spcAft>
                <a:spcPct val="0"/>
              </a:spcAft>
              <a:buFont typeface="Arial" panose="020B0604020202020204" pitchFamily="34" charset="0"/>
              <a:buChar char="•"/>
            </a:pPr>
            <a:r>
              <a:rPr lang="en-US" sz="2400" dirty="0">
                <a:latin typeface="Times New Roman" panose="02020603050405020304"/>
                <a:cs typeface="Times New Roman" panose="02020603050405020304"/>
              </a:rPr>
              <a:t>The main goal of the suggested approach is to enable farmers take proactive steps to protect their crops by helping them predict the occurrence of chili leaf diseases in real-time. </a:t>
            </a:r>
            <a:endParaRPr lang="en-IN"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A1FD-A14D-4075-B34F-7B5CC558174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endParaRPr lang="en-IN" sz="36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958102" y="1815352"/>
          <a:ext cx="16957957" cy="7396281"/>
        </p:xfrm>
        <a:graphic>
          <a:graphicData uri="http://schemas.openxmlformats.org/drawingml/2006/table">
            <a:tbl>
              <a:tblPr firstRow="1" bandRow="1">
                <a:tableStyleId>{5C22544A-7EE6-4342-B048-85BDC9FD1C3A}</a:tableStyleId>
              </a:tblPr>
              <a:tblGrid>
                <a:gridCol w="1143000"/>
                <a:gridCol w="4517371"/>
                <a:gridCol w="4286250"/>
                <a:gridCol w="2878510"/>
                <a:gridCol w="4132826"/>
              </a:tblGrid>
              <a:tr h="2168233">
                <a:tc>
                  <a:txBody>
                    <a:bodyPr/>
                    <a:lstStyle/>
                    <a:p>
                      <a:pPr algn="ctr"/>
                      <a:r>
                        <a:rPr lang="en-IN" sz="3200" dirty="0" err="1"/>
                        <a:t>Sl.No</a:t>
                      </a:r>
                      <a:endParaRPr lang="en-IN" sz="3200" dirty="0"/>
                    </a:p>
                  </a:txBody>
                  <a:tcPr/>
                </a:tc>
                <a:tc>
                  <a:txBody>
                    <a:bodyPr/>
                    <a:lstStyle/>
                    <a:p>
                      <a:pPr algn="ctr"/>
                      <a:r>
                        <a:rPr lang="en-IN" sz="3200" dirty="0"/>
                        <a:t>Author’s Name</a:t>
                      </a:r>
                      <a:endParaRPr lang="en-IN" sz="3200" dirty="0"/>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endParaRPr lang="en-IN" sz="3200" dirty="0"/>
                    </a:p>
                  </a:txBody>
                  <a:tcPr/>
                </a:tc>
              </a:tr>
              <a:tr h="2512709">
                <a:tc>
                  <a:txBody>
                    <a:bodyPr/>
                    <a:lstStyle/>
                    <a:p>
                      <a:r>
                        <a:rPr lang="en-IN" dirty="0"/>
                        <a:t>1</a:t>
                      </a:r>
                      <a:endParaRPr lang="en-IN" dirty="0"/>
                    </a:p>
                  </a:txBody>
                  <a:tcPr/>
                </a:tc>
                <a:tc>
                  <a:txBody>
                    <a:bodyPr/>
                    <a:lstStyle/>
                    <a:p>
                      <a:pPr lvl="0" algn="l">
                        <a:lnSpc>
                          <a:spcPct val="100000"/>
                        </a:lnSpc>
                        <a:spcBef>
                          <a:spcPts val="0"/>
                        </a:spcBef>
                        <a:spcAft>
                          <a:spcPts val="0"/>
                        </a:spcAft>
                        <a:buNone/>
                      </a:pPr>
                      <a:r>
                        <a:rPr lang="en-IN" sz="2800" b="0" i="0" u="none" strike="noStrike" noProof="0" dirty="0" err="1">
                          <a:solidFill>
                            <a:srgbClr val="444444"/>
                          </a:solidFill>
                          <a:latin typeface="Times New Roman" panose="02020603050405020304"/>
                        </a:rPr>
                        <a:t>Sladojevic</a:t>
                      </a:r>
                      <a:r>
                        <a:rPr lang="en-IN" sz="2800" b="0" i="0" u="none" strike="noStrike" noProof="0" dirty="0">
                          <a:solidFill>
                            <a:srgbClr val="444444"/>
                          </a:solidFill>
                          <a:latin typeface="Times New Roman" panose="02020603050405020304"/>
                        </a:rPr>
                        <a:t> et al. </a:t>
                      </a:r>
                      <a:endParaRPr lang="en-IN" sz="2800" b="0" i="0" u="none" strike="noStrike" noProof="0" dirty="0">
                        <a:solidFill>
                          <a:srgbClr val="000000"/>
                        </a:solidFill>
                        <a:latin typeface="Times New Roman" panose="02020603050405020304"/>
                      </a:endParaRPr>
                    </a:p>
                    <a:p>
                      <a:pPr lvl="0">
                        <a:buNone/>
                      </a:pPr>
                      <a:endParaRPr lang="en-IN" dirty="0"/>
                    </a:p>
                  </a:txBody>
                  <a:tcPr/>
                </a:tc>
                <a:tc>
                  <a:txBody>
                    <a:bodyPr/>
                    <a:lstStyle/>
                    <a:p>
                      <a:pPr lvl="0">
                        <a:buNone/>
                      </a:pPr>
                      <a:r>
                        <a:rPr lang="en-IN" sz="2300" b="0" i="0" u="none" strike="noStrike" noProof="0" dirty="0">
                          <a:solidFill>
                            <a:srgbClr val="000000"/>
                          </a:solidFill>
                          <a:latin typeface="Times New Roman" panose="02020603050405020304"/>
                        </a:rPr>
                        <a:t>Deep Neural Networks Based Recognition of Plant Diseases by Leaf Image Classification</a:t>
                      </a:r>
                      <a:endParaRPr lang="en-US" dirty="0"/>
                    </a:p>
                  </a:txBody>
                  <a:tcPr/>
                </a:tc>
                <a:tc>
                  <a:txBody>
                    <a:bodyPr/>
                    <a:lstStyle/>
                    <a:p>
                      <a:pPr lvl="0">
                        <a:buNone/>
                      </a:pPr>
                      <a:r>
                        <a:rPr lang="en-IN" sz="2000" b="0" i="0" u="none" strike="noStrike" noProof="0" dirty="0">
                          <a:solidFill>
                            <a:srgbClr val="000000"/>
                          </a:solidFill>
                          <a:latin typeface="Times New Roman" panose="02020603050405020304"/>
                        </a:rPr>
                        <a:t>2016</a:t>
                      </a:r>
                      <a:endParaRPr lang="en-US" dirty="0"/>
                    </a:p>
                  </a:txBody>
                  <a:tcPr/>
                </a:tc>
                <a:tc>
                  <a:txBody>
                    <a:bodyPr/>
                    <a:lstStyle/>
                    <a:p>
                      <a:pPr lvl="0">
                        <a:buNone/>
                      </a:pPr>
                      <a:r>
                        <a:rPr lang="en-IN" sz="2000" b="0" i="0" u="none" strike="noStrike" noProof="0" dirty="0">
                          <a:solidFill>
                            <a:srgbClr val="444444"/>
                          </a:solidFill>
                          <a:latin typeface="Times New Roman" panose="02020603050405020304"/>
                        </a:rPr>
                        <a:t>a CNN-based model was used to classify images of plant leaves affected by six different diseases. The model achieved an accuracy of 98.34%, demonstrating the potential of CNN for plant disease detection</a:t>
                      </a:r>
                      <a:endParaRPr lang="en-US" dirty="0"/>
                    </a:p>
                  </a:txBody>
                  <a:tcPr/>
                </a:tc>
              </a:tr>
              <a:tr h="2715339">
                <a:tc>
                  <a:txBody>
                    <a:bodyPr/>
                    <a:lstStyle/>
                    <a:p>
                      <a:r>
                        <a:rPr lang="en-IN" dirty="0"/>
                        <a:t>2</a:t>
                      </a:r>
                      <a:endParaRPr lang="en-IN" dirty="0"/>
                    </a:p>
                  </a:txBody>
                  <a:tcPr/>
                </a:tc>
                <a:tc>
                  <a:txBody>
                    <a:bodyPr/>
                    <a:lstStyle/>
                    <a:p>
                      <a:pPr lvl="0">
                        <a:buNone/>
                      </a:pPr>
                      <a:r>
                        <a:rPr lang="en-IN" sz="2800" b="0" i="0" u="none" strike="noStrike" noProof="0" err="1">
                          <a:solidFill>
                            <a:srgbClr val="444444"/>
                          </a:solidFill>
                          <a:latin typeface="Times New Roman" panose="02020603050405020304"/>
                        </a:rPr>
                        <a:t>Barbedo</a:t>
                      </a:r>
                      <a:endParaRPr lang="en-US" sz="2800" err="1"/>
                    </a:p>
                  </a:txBody>
                  <a:tcPr/>
                </a:tc>
                <a:tc>
                  <a:txBody>
                    <a:bodyPr/>
                    <a:lstStyle/>
                    <a:p>
                      <a:pPr lvl="0">
                        <a:buNone/>
                      </a:pPr>
                      <a:r>
                        <a:rPr lang="en-IN" sz="2400" b="0" i="0" u="none" strike="noStrike" noProof="0" dirty="0">
                          <a:solidFill>
                            <a:srgbClr val="1F1F1F"/>
                          </a:solidFill>
                          <a:latin typeface="Times New Roman" panose="02020603050405020304"/>
                        </a:rPr>
                        <a:t>Factors influencing the use of deep learning for plant disease recognition</a:t>
                      </a:r>
                      <a:endParaRPr lang="en-US" sz="2400" dirty="0"/>
                    </a:p>
                  </a:txBody>
                  <a:tcPr/>
                </a:tc>
                <a:tc>
                  <a:txBody>
                    <a:bodyPr/>
                    <a:lstStyle/>
                    <a:p>
                      <a:r>
                        <a:rPr lang="en-IN" sz="2000" dirty="0">
                          <a:latin typeface="Times New Roman" panose="02020603050405020304"/>
                        </a:rPr>
                        <a:t>2018</a:t>
                      </a:r>
                      <a:endParaRPr lang="en-IN" sz="2000" dirty="0">
                        <a:latin typeface="Times New Roman" panose="02020603050405020304"/>
                      </a:endParaRPr>
                    </a:p>
                  </a:txBody>
                  <a:tcPr/>
                </a:tc>
                <a:tc>
                  <a:txBody>
                    <a:bodyPr/>
                    <a:lstStyle/>
                    <a:p>
                      <a:pPr lvl="0">
                        <a:buNone/>
                      </a:pPr>
                      <a:r>
                        <a:rPr lang="en-IN" sz="1800" b="0" i="0" u="none" strike="noStrike" noProof="0" dirty="0">
                          <a:solidFill>
                            <a:srgbClr val="444444"/>
                          </a:solidFill>
                          <a:latin typeface="Times New Roman" panose="02020603050405020304"/>
                        </a:rPr>
                        <a:t>NN-based model for detecting soybean diseases. The model achieved an accuracy of 96.08% in detecting four different diseases, outperforming other state-of-the-art methods. The proposed model was also shown to be robust to variations in image acquisition conditions, such as lighting and camera angle.</a:t>
                      </a:r>
                      <a:endParaRPr lang="en-US"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C04B4-B3B9-47A0-8508-4C76E165A334}"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5" name="Table 4"/>
          <p:cNvGraphicFramePr>
            <a:graphicFrameLocks noGrp="1"/>
          </p:cNvGraphicFramePr>
          <p:nvPr/>
        </p:nvGraphicFramePr>
        <p:xfrm>
          <a:off x="888524" y="1195939"/>
          <a:ext cx="16957959" cy="7193280"/>
        </p:xfrm>
        <a:graphic>
          <a:graphicData uri="http://schemas.openxmlformats.org/drawingml/2006/table">
            <a:tbl>
              <a:tblPr firstRow="1" bandRow="1">
                <a:tableStyleId>{5C22544A-7EE6-4342-B048-85BDC9FD1C3A}</a:tableStyleId>
              </a:tblPr>
              <a:tblGrid>
                <a:gridCol w="1253837"/>
                <a:gridCol w="4055128"/>
                <a:gridCol w="4223215"/>
                <a:gridCol w="2857500"/>
                <a:gridCol w="4568279"/>
              </a:tblGrid>
              <a:tr h="2338842">
                <a:tc>
                  <a:txBody>
                    <a:bodyPr/>
                    <a:lstStyle/>
                    <a:p>
                      <a:pPr lvl="0">
                        <a:buNone/>
                      </a:pPr>
                      <a:r>
                        <a:rPr lang="en-IN" sz="2800" b="0" i="0" u="none" strike="noStrike" noProof="0" dirty="0">
                          <a:solidFill>
                            <a:srgbClr val="444444"/>
                          </a:solidFill>
                          <a:latin typeface="Times New Roman" panose="02020603050405020304"/>
                        </a:rPr>
                        <a:t>3</a:t>
                      </a:r>
                      <a:endParaRPr lang="en-IN" sz="2800" b="0" i="0" u="none" strike="noStrike" noProof="0" dirty="0">
                        <a:solidFill>
                          <a:srgbClr val="444444"/>
                        </a:solidFill>
                        <a:latin typeface="Times New Roman" panose="02020603050405020304"/>
                      </a:endParaRPr>
                    </a:p>
                  </a:txBody>
                  <a:tcPr/>
                </a:tc>
                <a:tc>
                  <a:txBody>
                    <a:bodyPr/>
                    <a:lstStyle/>
                    <a:p>
                      <a:pPr lvl="0">
                        <a:buNone/>
                      </a:pPr>
                      <a:r>
                        <a:rPr lang="en-IN" sz="2800" b="0" i="0" u="none" strike="noStrike" noProof="0" dirty="0">
                          <a:solidFill>
                            <a:srgbClr val="1F1F1F"/>
                          </a:solidFill>
                          <a:latin typeface="Times New Roman" panose="02020603050405020304"/>
                        </a:rPr>
                        <a:t>B. </a:t>
                      </a:r>
                      <a:r>
                        <a:rPr lang="en-IN" sz="2800" b="0" i="0" u="none" strike="noStrike" noProof="0" err="1">
                          <a:solidFill>
                            <a:srgbClr val="1F1F1F"/>
                          </a:solidFill>
                          <a:latin typeface="Times New Roman" panose="02020603050405020304"/>
                        </a:rPr>
                        <a:t>Nageswarar</a:t>
                      </a:r>
                      <a:r>
                        <a:rPr lang="en-IN" sz="2800" b="0" i="0" u="none" strike="noStrike" noProof="0" err="1">
                          <a:solidFill>
                            <a:schemeClr val="tx1"/>
                          </a:solidFill>
                          <a:latin typeface="Times New Roman" panose="02020603050405020304"/>
                        </a:rPr>
                        <a:t>ao</a:t>
                      </a:r>
                      <a:r>
                        <a:rPr lang="en-IN" sz="2800" b="0" i="0" u="none" strike="noStrike" noProof="0" dirty="0">
                          <a:solidFill>
                            <a:schemeClr val="tx1"/>
                          </a:solidFill>
                          <a:latin typeface="Times New Roman" panose="02020603050405020304"/>
                        </a:rPr>
                        <a:t> Naik</a:t>
                      </a:r>
                      <a:endParaRPr lang="en-US" sz="2800" dirty="0"/>
                    </a:p>
                  </a:txBody>
                  <a:tcPr/>
                </a:tc>
                <a:tc>
                  <a:txBody>
                    <a:bodyPr/>
                    <a:lstStyle/>
                    <a:p>
                      <a:pPr lvl="0">
                        <a:buNone/>
                      </a:pPr>
                      <a:r>
                        <a:rPr lang="en-IN" sz="2400" b="0" i="0" u="none" strike="noStrike" noProof="0" dirty="0">
                          <a:solidFill>
                            <a:srgbClr val="1F1F1F"/>
                          </a:solidFill>
                          <a:latin typeface="Times New Roman" panose="02020603050405020304"/>
                        </a:rPr>
                        <a:t>Detection and classification of chilli leaf disease using a squeeze-and-excitation-based CNN model</a:t>
                      </a:r>
                      <a:endParaRPr lang="en-US" sz="2400" dirty="0"/>
                    </a:p>
                  </a:txBody>
                  <a:tcPr/>
                </a:tc>
                <a:tc>
                  <a:txBody>
                    <a:bodyPr/>
                    <a:lstStyle/>
                    <a:p>
                      <a:pPr lvl="0">
                        <a:buNone/>
                      </a:pPr>
                      <a:r>
                        <a:rPr lang="en-IN" sz="1800" b="0" i="0" u="none" strike="noStrike" noProof="0" dirty="0">
                          <a:solidFill>
                            <a:srgbClr val="000000"/>
                          </a:solidFill>
                          <a:latin typeface="Times New Roman" panose="02020603050405020304"/>
                        </a:rPr>
                        <a:t>2022</a:t>
                      </a:r>
                      <a:endParaRPr lang="en-US" dirty="0"/>
                    </a:p>
                  </a:txBody>
                  <a:tcPr/>
                </a:tc>
                <a:tc>
                  <a:txBody>
                    <a:bodyPr/>
                    <a:lstStyle/>
                    <a:p>
                      <a:pPr lvl="0">
                        <a:buNone/>
                      </a:pPr>
                      <a:r>
                        <a:rPr lang="en-IN" sz="2000" b="0" i="0" u="none" strike="noStrike" noProof="0" dirty="0">
                          <a:solidFill>
                            <a:srgbClr val="1F1F1F"/>
                          </a:solidFill>
                          <a:latin typeface="Times New Roman" panose="02020603050405020304"/>
                        </a:rPr>
                        <a:t>Plant disease detection using deep learning and computer vision has been the subject of maximum research over the last decade. Conventional computer vision algorithms such as Haar, histogram of oriented gradients, scale invariant and feature transform, speeded-up robust features, support vector machine (SVM), and image segmentation using artificial neural networks, K-nearest neighbours (KNN), and K-means clustering methods of machine learning algorithms have been used for plant disease detection. </a:t>
                      </a:r>
                      <a:endParaRPr lang="en-US" sz="2000" dirty="0"/>
                    </a:p>
                  </a:txBody>
                  <a:tcPr/>
                </a:tc>
              </a:tr>
              <a:tr h="2114571">
                <a:tc>
                  <a:txBody>
                    <a:bodyPr/>
                    <a:lstStyle/>
                    <a:p>
                      <a:r>
                        <a:rPr lang="en-IN" dirty="0"/>
                        <a:t>4</a:t>
                      </a:r>
                      <a:endParaRPr lang="en-IN" dirty="0"/>
                    </a:p>
                  </a:txBody>
                  <a:tcPr/>
                </a:tc>
                <a:tc>
                  <a:txBody>
                    <a:bodyPr/>
                    <a:lstStyle/>
                    <a:p>
                      <a:pPr lvl="0">
                        <a:buNone/>
                      </a:pPr>
                      <a:r>
                        <a:rPr lang="en-IN" sz="2800" b="0" i="0" u="none" strike="noStrike" noProof="0" dirty="0">
                          <a:solidFill>
                            <a:srgbClr val="444444"/>
                          </a:solidFill>
                          <a:latin typeface="Times New Roman" panose="02020603050405020304"/>
                        </a:rPr>
                        <a:t>Mohanty et al</a:t>
                      </a:r>
                      <a:endParaRPr lang="en-US" dirty="0"/>
                    </a:p>
                  </a:txBody>
                  <a:tcPr/>
                </a:tc>
                <a:tc>
                  <a:txBody>
                    <a:bodyPr/>
                    <a:lstStyle/>
                    <a:p>
                      <a:endParaRPr lang="en-IN" dirty="0"/>
                    </a:p>
                  </a:txBody>
                  <a:tcPr/>
                </a:tc>
                <a:tc>
                  <a:txBody>
                    <a:bodyPr/>
                    <a:lstStyle/>
                    <a:p>
                      <a:pPr lvl="0">
                        <a:buNone/>
                      </a:pPr>
                      <a:r>
                        <a:rPr lang="en-IN" sz="2700" b="0" i="0" u="none" strike="noStrike" noProof="0" dirty="0">
                          <a:solidFill>
                            <a:srgbClr val="000000"/>
                          </a:solidFill>
                          <a:latin typeface="Calibri" panose="020F0502020204030204"/>
                        </a:rPr>
                        <a:t>2016 </a:t>
                      </a:r>
                      <a:endParaRPr lang="en-US" dirty="0"/>
                    </a:p>
                  </a:txBody>
                  <a:tcPr/>
                </a:tc>
                <a:tc>
                  <a:txBody>
                    <a:bodyPr/>
                    <a:lstStyle/>
                    <a:p>
                      <a:pPr lvl="0">
                        <a:buNone/>
                      </a:pPr>
                      <a:r>
                        <a:rPr lang="en-IN" sz="2000" b="0" i="0" u="none" strike="noStrike" noProof="0" dirty="0">
                          <a:solidFill>
                            <a:srgbClr val="444444"/>
                          </a:solidFill>
                          <a:latin typeface="Times New Roman" panose="02020603050405020304"/>
                        </a:rPr>
                        <a:t>CNN-based model to classify images of plant leaves affected by 14 different diseases. The model achieved an accuracy of 99.53% in detecting diseases, outperforming other state-of-the-art methods. The authors also proposed a mobile application based on the model, which could be used by farmers to detect and diagnose plant diseases in real-time.</a:t>
                      </a:r>
                      <a:endParaRPr lang="en-US" sz="2000"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06FD8-BE79-4318-B3DD-97E2A69B30E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CHILI LEAF DISEASE PREDICTION USING DEEP LEARNING</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2327564" y="2451207"/>
            <a:ext cx="13487400" cy="2677656"/>
          </a:xfrm>
          <a:prstGeom prst="rect">
            <a:avLst/>
          </a:prstGeom>
        </p:spPr>
        <p:txBody>
          <a:bodyPr wrap="square" lIns="91440" tIns="45720" rIns="91440" bIns="45720" anchor="t">
            <a:spAutoFit/>
          </a:bodyPr>
          <a:lstStyle/>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1: </a:t>
            </a:r>
            <a:r>
              <a:rPr lang="en-US" sz="2400" dirty="0">
                <a:latin typeface="Times New Roman" panose="02020603050405020304"/>
                <a:cs typeface="Times New Roman" panose="02020603050405020304"/>
              </a:rPr>
              <a:t>Dataset Collection</a:t>
            </a:r>
            <a:endParaRPr lang="en-US" sz="2400" dirty="0">
              <a:latin typeface="Times New Roman" panose="02020603050405020304" pitchFamily="18" charset="0"/>
              <a:cs typeface="Times New Roman" panose="02020603050405020304" pitchFamily="18" charset="0"/>
            </a:endParaRPr>
          </a:p>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2: </a:t>
            </a:r>
            <a:r>
              <a:rPr lang="en-US" sz="2400" dirty="0">
                <a:latin typeface="Times New Roman" panose="02020603050405020304"/>
                <a:cs typeface="Times New Roman" panose="02020603050405020304"/>
              </a:rPr>
              <a:t>Image Pre-processing</a:t>
            </a:r>
            <a:endParaRPr lang="en-US" sz="2400" dirty="0">
              <a:latin typeface="Times New Roman" panose="02020603050405020304"/>
              <a:cs typeface="Times New Roman" panose="02020603050405020304"/>
            </a:endParaRPr>
          </a:p>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3: I</a:t>
            </a:r>
            <a:r>
              <a:rPr lang="en-US" sz="2400" dirty="0">
                <a:latin typeface="Times New Roman" panose="02020603050405020304"/>
                <a:cs typeface="Times New Roman" panose="02020603050405020304"/>
              </a:rPr>
              <a:t>mage Segmentation</a:t>
            </a:r>
            <a:endParaRPr lang="en-US" sz="2400" dirty="0">
              <a:latin typeface="Times New Roman" panose="02020603050405020304" pitchFamily="18" charset="0"/>
              <a:cs typeface="Times New Roman" panose="02020603050405020304" pitchFamily="18" charset="0"/>
            </a:endParaRPr>
          </a:p>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4: </a:t>
            </a:r>
            <a:r>
              <a:rPr lang="en-US" sz="2400" dirty="0">
                <a:latin typeface="Times New Roman" panose="02020603050405020304"/>
                <a:cs typeface="Times New Roman" panose="02020603050405020304"/>
              </a:rPr>
              <a:t>Classification Using CNN</a:t>
            </a:r>
            <a:endParaRPr lang="en-US" sz="2400" dirty="0">
              <a:latin typeface="Times New Roman" panose="02020603050405020304" pitchFamily="18" charset="0"/>
              <a:cs typeface="Times New Roman" panose="02020603050405020304" pitchFamily="18" charset="0"/>
            </a:endParaRPr>
          </a:p>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5: </a:t>
            </a:r>
            <a:r>
              <a:rPr lang="en-US" sz="2400" dirty="0">
                <a:latin typeface="Times New Roman" panose="02020603050405020304"/>
                <a:cs typeface="Times New Roman" panose="02020603050405020304"/>
              </a:rPr>
              <a:t>Training Process</a:t>
            </a:r>
            <a:endParaRPr lang="en-US" sz="2400" dirty="0">
              <a:latin typeface="Times New Roman" panose="02020603050405020304" pitchFamily="18" charset="0"/>
              <a:cs typeface="Times New Roman" panose="02020603050405020304" pitchFamily="18" charset="0"/>
            </a:endParaRPr>
          </a:p>
          <a:p>
            <a:pPr marL="285750" indent="-285750">
              <a:buFont typeface="Wingdings,Sans-Serif" panose="05000000000000000000" pitchFamily="2" charset="2"/>
              <a:buChar char="Ø"/>
            </a:pPr>
            <a:r>
              <a:rPr lang="en-US" sz="2800" dirty="0">
                <a:latin typeface="Times New Roman" panose="02020603050405020304"/>
                <a:cs typeface="Times New Roman" panose="02020603050405020304"/>
              </a:rPr>
              <a:t>MODULE 6: </a:t>
            </a:r>
            <a:r>
              <a:rPr lang="en-US" sz="2400" dirty="0">
                <a:latin typeface="Times New Roman" panose="02020603050405020304"/>
                <a:cs typeface="Times New Roman" panose="02020603050405020304"/>
              </a:rPr>
              <a:t>Testing and Evaluation </a:t>
            </a:r>
            <a:endParaRPr lang="en-US"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28412</Words>
  <Application>WPS Presentation</Application>
  <PresentationFormat>Custom</PresentationFormat>
  <Paragraphs>615</Paragraphs>
  <Slides>35</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SimSun</vt:lpstr>
      <vt:lpstr>Wingdings</vt:lpstr>
      <vt:lpstr>Calibri</vt:lpstr>
      <vt:lpstr>Arial</vt:lpstr>
      <vt:lpstr>Times New Roman</vt:lpstr>
      <vt:lpstr>Calibri</vt:lpstr>
      <vt:lpstr>Arial,Sans-Serif</vt:lpstr>
      <vt:lpstr>Segoe Print</vt:lpstr>
      <vt:lpstr>Times New Roman</vt:lpstr>
      <vt:lpstr>Wingdings,Sans-Serif</vt:lpstr>
      <vt:lpstr>Wingdings,Sans-Serif</vt:lpstr>
      <vt:lpstr>Wingdings,Sans-Serif</vt:lpstr>
      <vt:lpstr>Wingdings 3</vt:lpstr>
      <vt:lpstr>Microsoft YaHei</vt:lpstr>
      <vt:lpstr>Arial Unicode MS</vt:lpstr>
      <vt:lpstr>Calibri Light</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Manasa</cp:lastModifiedBy>
  <cp:revision>281</cp:revision>
  <dcterms:created xsi:type="dcterms:W3CDTF">2024-04-12T11:56:00Z</dcterms:created>
  <dcterms:modified xsi:type="dcterms:W3CDTF">2024-05-03T06:02:56Z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B6ED9B7EF4064E06A959ADD44F089808_12</vt:lpwstr>
  </property>
  <property fmtid="{D5CDD505-2E9C-101B-9397-08002B2CF9AE}" pid="3" name="KSOProductBuildVer">
    <vt:lpwstr>1033-12.2.0.13472</vt:lpwstr>
  </property>
</Properties>
</file>